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sldIdLst>
    <p:sldId id="256" r:id="rId2"/>
    <p:sldId id="297" r:id="rId3"/>
    <p:sldId id="298" r:id="rId4"/>
    <p:sldId id="300" r:id="rId5"/>
    <p:sldId id="259" r:id="rId6"/>
    <p:sldId id="260" r:id="rId7"/>
    <p:sldId id="261" r:id="rId8"/>
    <p:sldId id="262" r:id="rId9"/>
    <p:sldId id="293" r:id="rId10"/>
    <p:sldId id="292" r:id="rId11"/>
    <p:sldId id="294" r:id="rId12"/>
    <p:sldId id="295" r:id="rId13"/>
    <p:sldId id="29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9" r:id="rId36"/>
    <p:sldId id="290" r:id="rId37"/>
    <p:sldId id="291" r:id="rId38"/>
    <p:sldId id="299" r:id="rId3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jPC33Q6lg0Cu5FSm4syZD6Hiap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94660"/>
  </p:normalViewPr>
  <p:slideViewPr>
    <p:cSldViewPr snapToGrid="0">
      <p:cViewPr varScale="1">
        <p:scale>
          <a:sx n="82" d="100"/>
          <a:sy n="82" d="100"/>
        </p:scale>
        <p:origin x="1272" y="-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CB716-61BC-40C2-9E43-21F0468BCC0E}" type="doc">
      <dgm:prSet loTypeId="urn:microsoft.com/office/officeart/2005/8/layout/vList2" loCatId="list" qsTypeId="urn:microsoft.com/office/officeart/2005/8/quickstyle/3d3" qsCatId="3D" csTypeId="urn:microsoft.com/office/officeart/2005/8/colors/colorful4" csCatId="colorful"/>
      <dgm:spPr/>
      <dgm:t>
        <a:bodyPr/>
        <a:lstStyle/>
        <a:p>
          <a:endParaRPr lang="es-CO"/>
        </a:p>
      </dgm:t>
    </dgm:pt>
    <dgm:pt modelId="{819C381F-118E-4DCD-AF3F-B9207B7337BA}">
      <dgm:prSet/>
      <dgm:spPr/>
      <dgm:t>
        <a:bodyPr/>
        <a:lstStyle/>
        <a:p>
          <a:r>
            <a:rPr lang="es-MX" b="1" i="0" dirty="0"/>
            <a:t>Se identifican las contribuciones que hace el departamento de personal a la organización.</a:t>
          </a:r>
          <a:endParaRPr lang="es-CO" dirty="0"/>
        </a:p>
      </dgm:t>
    </dgm:pt>
    <dgm:pt modelId="{19EA10E4-6E4D-42E2-9964-30FFF7BF6121}" type="parTrans" cxnId="{9D2F9EAB-4702-4876-BD1E-1FCC4CEB237D}">
      <dgm:prSet/>
      <dgm:spPr/>
      <dgm:t>
        <a:bodyPr/>
        <a:lstStyle/>
        <a:p>
          <a:endParaRPr lang="es-CO"/>
        </a:p>
      </dgm:t>
    </dgm:pt>
    <dgm:pt modelId="{6B38DFEA-A765-4E47-8A42-2219501DF850}" type="sibTrans" cxnId="{9D2F9EAB-4702-4876-BD1E-1FCC4CEB237D}">
      <dgm:prSet/>
      <dgm:spPr/>
      <dgm:t>
        <a:bodyPr/>
        <a:lstStyle/>
        <a:p>
          <a:endParaRPr lang="es-CO"/>
        </a:p>
      </dgm:t>
    </dgm:pt>
    <dgm:pt modelId="{7897C757-E7AC-4123-BF62-1A8991A7FDFF}">
      <dgm:prSet/>
      <dgm:spPr/>
      <dgm:t>
        <a:bodyPr/>
        <a:lstStyle/>
        <a:p>
          <a:r>
            <a:rPr lang="es-MX" b="1" i="0" dirty="0"/>
            <a:t>Se mejora la imagen profesional del departamento de personal.</a:t>
          </a:r>
          <a:endParaRPr lang="es-CO" dirty="0"/>
        </a:p>
      </dgm:t>
    </dgm:pt>
    <dgm:pt modelId="{410FBD53-B41A-452C-B4E8-5938CF7826AE}" type="parTrans" cxnId="{A420E797-E912-415B-BA91-688611C031BB}">
      <dgm:prSet/>
      <dgm:spPr/>
      <dgm:t>
        <a:bodyPr/>
        <a:lstStyle/>
        <a:p>
          <a:endParaRPr lang="es-CO"/>
        </a:p>
      </dgm:t>
    </dgm:pt>
    <dgm:pt modelId="{4D31EFC1-C9BB-43DF-92DA-DE23C667223E}" type="sibTrans" cxnId="{A420E797-E912-415B-BA91-688611C031BB}">
      <dgm:prSet/>
      <dgm:spPr/>
      <dgm:t>
        <a:bodyPr/>
        <a:lstStyle/>
        <a:p>
          <a:endParaRPr lang="es-CO"/>
        </a:p>
      </dgm:t>
    </dgm:pt>
    <dgm:pt modelId="{C3A51472-411C-4CCF-AA50-BC8CE8A6BDD3}">
      <dgm:prSet/>
      <dgm:spPr/>
      <dgm:t>
        <a:bodyPr/>
        <a:lstStyle/>
        <a:p>
          <a:r>
            <a:rPr lang="es-MX" b="1" i="0"/>
            <a:t>Se alienta al administrador de personal a asumir mayor responsabilidad y a actuar en un nivel más alto de profesionalismo.</a:t>
          </a:r>
          <a:endParaRPr lang="es-CO" dirty="0"/>
        </a:p>
      </dgm:t>
    </dgm:pt>
    <dgm:pt modelId="{75259145-FEF7-439A-8C52-EDF0165DBD4A}" type="parTrans" cxnId="{1E644F40-488B-4F59-B55E-089E33359E04}">
      <dgm:prSet/>
      <dgm:spPr/>
      <dgm:t>
        <a:bodyPr/>
        <a:lstStyle/>
        <a:p>
          <a:endParaRPr lang="es-CO"/>
        </a:p>
      </dgm:t>
    </dgm:pt>
    <dgm:pt modelId="{0731940E-227B-4A9B-A86F-D80A184C75F6}" type="sibTrans" cxnId="{1E644F40-488B-4F59-B55E-089E33359E04}">
      <dgm:prSet/>
      <dgm:spPr/>
      <dgm:t>
        <a:bodyPr/>
        <a:lstStyle/>
        <a:p>
          <a:endParaRPr lang="es-CO"/>
        </a:p>
      </dgm:t>
    </dgm:pt>
    <dgm:pt modelId="{5326C1BA-4507-480F-8F7A-9CD5ADDB3027}">
      <dgm:prSet/>
      <dgm:spPr/>
      <dgm:t>
        <a:bodyPr/>
        <a:lstStyle/>
        <a:p>
          <a:r>
            <a:rPr lang="es-MX" b="1" i="0" dirty="0"/>
            <a:t>Se esclarecen las responsabilidades y los deberes del departamento de personal.</a:t>
          </a:r>
          <a:endParaRPr lang="es-CO" dirty="0"/>
        </a:p>
      </dgm:t>
    </dgm:pt>
    <dgm:pt modelId="{AA14F412-5506-41CF-977F-2F5C7D15744B}" type="parTrans" cxnId="{A957F0BE-E91F-4FE6-A21D-A03ABB16958E}">
      <dgm:prSet/>
      <dgm:spPr/>
      <dgm:t>
        <a:bodyPr/>
        <a:lstStyle/>
        <a:p>
          <a:endParaRPr lang="es-CO"/>
        </a:p>
      </dgm:t>
    </dgm:pt>
    <dgm:pt modelId="{89A38CEF-5F58-40B9-81F0-B32D57E0829E}" type="sibTrans" cxnId="{A957F0BE-E91F-4FE6-A21D-A03ABB16958E}">
      <dgm:prSet/>
      <dgm:spPr/>
      <dgm:t>
        <a:bodyPr/>
        <a:lstStyle/>
        <a:p>
          <a:endParaRPr lang="es-CO"/>
        </a:p>
      </dgm:t>
    </dgm:pt>
    <dgm:pt modelId="{05F564CC-C231-4091-8699-77579FE70CF2}" type="pres">
      <dgm:prSet presAssocID="{12CCB716-61BC-40C2-9E43-21F0468BCC0E}" presName="linear" presStyleCnt="0">
        <dgm:presLayoutVars>
          <dgm:animLvl val="lvl"/>
          <dgm:resizeHandles val="exact"/>
        </dgm:presLayoutVars>
      </dgm:prSet>
      <dgm:spPr/>
    </dgm:pt>
    <dgm:pt modelId="{B8CCABC0-8F46-4638-BA46-13DAAF6839BD}" type="pres">
      <dgm:prSet presAssocID="{819C381F-118E-4DCD-AF3F-B9207B7337BA}" presName="parentText" presStyleLbl="node1" presStyleIdx="0" presStyleCnt="4" custLinFactNeighborX="1526">
        <dgm:presLayoutVars>
          <dgm:chMax val="0"/>
          <dgm:bulletEnabled val="1"/>
        </dgm:presLayoutVars>
      </dgm:prSet>
      <dgm:spPr/>
    </dgm:pt>
    <dgm:pt modelId="{3C2759B9-3C66-49D5-9C58-5F841237D1C1}" type="pres">
      <dgm:prSet presAssocID="{6B38DFEA-A765-4E47-8A42-2219501DF850}" presName="spacer" presStyleCnt="0"/>
      <dgm:spPr/>
    </dgm:pt>
    <dgm:pt modelId="{A982AF17-7228-46F1-97F4-94A59F801AD9}" type="pres">
      <dgm:prSet presAssocID="{7897C757-E7AC-4123-BF62-1A8991A7FDFF}" presName="parentText" presStyleLbl="node1" presStyleIdx="1" presStyleCnt="4">
        <dgm:presLayoutVars>
          <dgm:chMax val="0"/>
          <dgm:bulletEnabled val="1"/>
        </dgm:presLayoutVars>
      </dgm:prSet>
      <dgm:spPr/>
    </dgm:pt>
    <dgm:pt modelId="{606F74E2-819C-42FC-8447-DD0E50EF73B2}" type="pres">
      <dgm:prSet presAssocID="{4D31EFC1-C9BB-43DF-92DA-DE23C667223E}" presName="spacer" presStyleCnt="0"/>
      <dgm:spPr/>
    </dgm:pt>
    <dgm:pt modelId="{65344CF6-E290-406D-9B61-025FE9F00BFC}" type="pres">
      <dgm:prSet presAssocID="{C3A51472-411C-4CCF-AA50-BC8CE8A6BDD3}" presName="parentText" presStyleLbl="node1" presStyleIdx="2" presStyleCnt="4">
        <dgm:presLayoutVars>
          <dgm:chMax val="0"/>
          <dgm:bulletEnabled val="1"/>
        </dgm:presLayoutVars>
      </dgm:prSet>
      <dgm:spPr/>
    </dgm:pt>
    <dgm:pt modelId="{0F061936-3EEF-4ACD-95AA-B3D4DB0C4531}" type="pres">
      <dgm:prSet presAssocID="{0731940E-227B-4A9B-A86F-D80A184C75F6}" presName="spacer" presStyleCnt="0"/>
      <dgm:spPr/>
    </dgm:pt>
    <dgm:pt modelId="{1CBBDFB5-B0D9-4A7A-9DA3-FCE4369B3440}" type="pres">
      <dgm:prSet presAssocID="{5326C1BA-4507-480F-8F7A-9CD5ADDB3027}" presName="parentText" presStyleLbl="node1" presStyleIdx="3" presStyleCnt="4">
        <dgm:presLayoutVars>
          <dgm:chMax val="0"/>
          <dgm:bulletEnabled val="1"/>
        </dgm:presLayoutVars>
      </dgm:prSet>
      <dgm:spPr/>
    </dgm:pt>
  </dgm:ptLst>
  <dgm:cxnLst>
    <dgm:cxn modelId="{AA48E513-E4B9-4E63-89A6-A65C9AA5B39B}" type="presOf" srcId="{819C381F-118E-4DCD-AF3F-B9207B7337BA}" destId="{B8CCABC0-8F46-4638-BA46-13DAAF6839BD}" srcOrd="0" destOrd="0" presId="urn:microsoft.com/office/officeart/2005/8/layout/vList2"/>
    <dgm:cxn modelId="{1E644F40-488B-4F59-B55E-089E33359E04}" srcId="{12CCB716-61BC-40C2-9E43-21F0468BCC0E}" destId="{C3A51472-411C-4CCF-AA50-BC8CE8A6BDD3}" srcOrd="2" destOrd="0" parTransId="{75259145-FEF7-439A-8C52-EDF0165DBD4A}" sibTransId="{0731940E-227B-4A9B-A86F-D80A184C75F6}"/>
    <dgm:cxn modelId="{74ADF654-ED48-4515-9289-7BF91175F0DD}" type="presOf" srcId="{7897C757-E7AC-4123-BF62-1A8991A7FDFF}" destId="{A982AF17-7228-46F1-97F4-94A59F801AD9}" srcOrd="0" destOrd="0" presId="urn:microsoft.com/office/officeart/2005/8/layout/vList2"/>
    <dgm:cxn modelId="{A715A077-636A-41B3-AA18-F22BADB4D674}" type="presOf" srcId="{5326C1BA-4507-480F-8F7A-9CD5ADDB3027}" destId="{1CBBDFB5-B0D9-4A7A-9DA3-FCE4369B3440}" srcOrd="0" destOrd="0" presId="urn:microsoft.com/office/officeart/2005/8/layout/vList2"/>
    <dgm:cxn modelId="{087EBF8A-CD26-452F-A66F-DB0940EB9B09}" type="presOf" srcId="{12CCB716-61BC-40C2-9E43-21F0468BCC0E}" destId="{05F564CC-C231-4091-8699-77579FE70CF2}" srcOrd="0" destOrd="0" presId="urn:microsoft.com/office/officeart/2005/8/layout/vList2"/>
    <dgm:cxn modelId="{A420E797-E912-415B-BA91-688611C031BB}" srcId="{12CCB716-61BC-40C2-9E43-21F0468BCC0E}" destId="{7897C757-E7AC-4123-BF62-1A8991A7FDFF}" srcOrd="1" destOrd="0" parTransId="{410FBD53-B41A-452C-B4E8-5938CF7826AE}" sibTransId="{4D31EFC1-C9BB-43DF-92DA-DE23C667223E}"/>
    <dgm:cxn modelId="{9D2F9EAB-4702-4876-BD1E-1FCC4CEB237D}" srcId="{12CCB716-61BC-40C2-9E43-21F0468BCC0E}" destId="{819C381F-118E-4DCD-AF3F-B9207B7337BA}" srcOrd="0" destOrd="0" parTransId="{19EA10E4-6E4D-42E2-9964-30FFF7BF6121}" sibTransId="{6B38DFEA-A765-4E47-8A42-2219501DF850}"/>
    <dgm:cxn modelId="{A957F0BE-E91F-4FE6-A21D-A03ABB16958E}" srcId="{12CCB716-61BC-40C2-9E43-21F0468BCC0E}" destId="{5326C1BA-4507-480F-8F7A-9CD5ADDB3027}" srcOrd="3" destOrd="0" parTransId="{AA14F412-5506-41CF-977F-2F5C7D15744B}" sibTransId="{89A38CEF-5F58-40B9-81F0-B32D57E0829E}"/>
    <dgm:cxn modelId="{3D6DC4E4-F918-48E3-92CF-8DAE93664647}" type="presOf" srcId="{C3A51472-411C-4CCF-AA50-BC8CE8A6BDD3}" destId="{65344CF6-E290-406D-9B61-025FE9F00BFC}" srcOrd="0" destOrd="0" presId="urn:microsoft.com/office/officeart/2005/8/layout/vList2"/>
    <dgm:cxn modelId="{878E1932-B104-4191-8D26-016B424A071F}" type="presParOf" srcId="{05F564CC-C231-4091-8699-77579FE70CF2}" destId="{B8CCABC0-8F46-4638-BA46-13DAAF6839BD}" srcOrd="0" destOrd="0" presId="urn:microsoft.com/office/officeart/2005/8/layout/vList2"/>
    <dgm:cxn modelId="{2B645BA6-186E-46BA-898C-41E30BE2316A}" type="presParOf" srcId="{05F564CC-C231-4091-8699-77579FE70CF2}" destId="{3C2759B9-3C66-49D5-9C58-5F841237D1C1}" srcOrd="1" destOrd="0" presId="urn:microsoft.com/office/officeart/2005/8/layout/vList2"/>
    <dgm:cxn modelId="{C8C2E76B-55D6-41D1-AAE8-D5AFB000ED5C}" type="presParOf" srcId="{05F564CC-C231-4091-8699-77579FE70CF2}" destId="{A982AF17-7228-46F1-97F4-94A59F801AD9}" srcOrd="2" destOrd="0" presId="urn:microsoft.com/office/officeart/2005/8/layout/vList2"/>
    <dgm:cxn modelId="{E84C6B97-E136-45BD-9149-D0715D1BB0A5}" type="presParOf" srcId="{05F564CC-C231-4091-8699-77579FE70CF2}" destId="{606F74E2-819C-42FC-8447-DD0E50EF73B2}" srcOrd="3" destOrd="0" presId="urn:microsoft.com/office/officeart/2005/8/layout/vList2"/>
    <dgm:cxn modelId="{F0828529-38B4-44BF-A70A-DCFFEFCE0AC8}" type="presParOf" srcId="{05F564CC-C231-4091-8699-77579FE70CF2}" destId="{65344CF6-E290-406D-9B61-025FE9F00BFC}" srcOrd="4" destOrd="0" presId="urn:microsoft.com/office/officeart/2005/8/layout/vList2"/>
    <dgm:cxn modelId="{DC23AAC8-C4C0-4530-9A6F-9E065DAC6D49}" type="presParOf" srcId="{05F564CC-C231-4091-8699-77579FE70CF2}" destId="{0F061936-3EEF-4ACD-95AA-B3D4DB0C4531}" srcOrd="5" destOrd="0" presId="urn:microsoft.com/office/officeart/2005/8/layout/vList2"/>
    <dgm:cxn modelId="{152871B0-670A-4D9F-A6CA-8D5E5DB9F9B1}" type="presParOf" srcId="{05F564CC-C231-4091-8699-77579FE70CF2}" destId="{1CBBDFB5-B0D9-4A7A-9DA3-FCE4369B344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679BA3-49EE-462A-AB3C-04AABEEC2A65}" type="doc">
      <dgm:prSet loTypeId="urn:microsoft.com/office/officeart/2005/8/layout/vList2" loCatId="list" qsTypeId="urn:microsoft.com/office/officeart/2005/8/quickstyle/3d3" qsCatId="3D" csTypeId="urn:microsoft.com/office/officeart/2005/8/colors/colorful5" csCatId="colorful"/>
      <dgm:spPr/>
      <dgm:t>
        <a:bodyPr/>
        <a:lstStyle/>
        <a:p>
          <a:endParaRPr lang="es-CO"/>
        </a:p>
      </dgm:t>
    </dgm:pt>
    <dgm:pt modelId="{86E4A0C2-D97C-4D97-8A3F-AB2E047D2BC4}">
      <dgm:prSet/>
      <dgm:spPr/>
      <dgm:t>
        <a:bodyPr/>
        <a:lstStyle/>
        <a:p>
          <a:r>
            <a:rPr lang="es-MX" b="1" i="0"/>
            <a:t>Se facilita la uniformidad de las prácticas y las políticas.</a:t>
          </a:r>
          <a:endParaRPr lang="es-CO"/>
        </a:p>
      </dgm:t>
    </dgm:pt>
    <dgm:pt modelId="{69C974FA-FF98-467F-A0F7-0AC7A3B2C51D}" type="parTrans" cxnId="{302424F6-3F9E-4BAD-B3AF-B264FB357BD3}">
      <dgm:prSet/>
      <dgm:spPr/>
      <dgm:t>
        <a:bodyPr/>
        <a:lstStyle/>
        <a:p>
          <a:endParaRPr lang="es-CO"/>
        </a:p>
      </dgm:t>
    </dgm:pt>
    <dgm:pt modelId="{6F11454B-930B-4B07-9DB3-0884A4A2D4A6}" type="sibTrans" cxnId="{302424F6-3F9E-4BAD-B3AF-B264FB357BD3}">
      <dgm:prSet/>
      <dgm:spPr/>
      <dgm:t>
        <a:bodyPr/>
        <a:lstStyle/>
        <a:p>
          <a:endParaRPr lang="es-CO"/>
        </a:p>
      </dgm:t>
    </dgm:pt>
    <dgm:pt modelId="{F1D01D92-EC33-4754-8965-EECCD2ED30C6}">
      <dgm:prSet/>
      <dgm:spPr/>
      <dgm:t>
        <a:bodyPr/>
        <a:lstStyle/>
        <a:p>
          <a:r>
            <a:rPr lang="es-MX" b="1" i="0"/>
            <a:t>Se detectan problemas latentes potenciales explosivos.</a:t>
          </a:r>
          <a:endParaRPr lang="es-CO"/>
        </a:p>
      </dgm:t>
    </dgm:pt>
    <dgm:pt modelId="{6F6ADF9F-194D-4294-A14F-09B4ED51A879}" type="parTrans" cxnId="{DD3B2877-4C9A-4D5E-B1BA-D1C3E7EEBA47}">
      <dgm:prSet/>
      <dgm:spPr/>
      <dgm:t>
        <a:bodyPr/>
        <a:lstStyle/>
        <a:p>
          <a:endParaRPr lang="es-CO"/>
        </a:p>
      </dgm:t>
    </dgm:pt>
    <dgm:pt modelId="{A8C06EEF-0150-4FD8-BA0B-2BF95BD9CDC9}" type="sibTrans" cxnId="{DD3B2877-4C9A-4D5E-B1BA-D1C3E7EEBA47}">
      <dgm:prSet/>
      <dgm:spPr/>
      <dgm:t>
        <a:bodyPr/>
        <a:lstStyle/>
        <a:p>
          <a:endParaRPr lang="es-CO"/>
        </a:p>
      </dgm:t>
    </dgm:pt>
    <dgm:pt modelId="{BDDB9F64-DA55-4A8B-A24F-781D2F781EFC}">
      <dgm:prSet/>
      <dgm:spPr/>
      <dgm:t>
        <a:bodyPr/>
        <a:lstStyle/>
        <a:p>
          <a:r>
            <a:rPr lang="es-MX" b="1" i="0"/>
            <a:t>Se garantiza el cumplimiento de las disposiciones legales.</a:t>
          </a:r>
          <a:endParaRPr lang="es-CO"/>
        </a:p>
      </dgm:t>
    </dgm:pt>
    <dgm:pt modelId="{D80EF860-7671-42A0-8377-0B39AC963B7F}" type="parTrans" cxnId="{02FA6C52-BCC8-4341-A140-D9819034AD95}">
      <dgm:prSet/>
      <dgm:spPr/>
      <dgm:t>
        <a:bodyPr/>
        <a:lstStyle/>
        <a:p>
          <a:endParaRPr lang="es-CO"/>
        </a:p>
      </dgm:t>
    </dgm:pt>
    <dgm:pt modelId="{A54290DB-92F0-4387-84D2-76CB43DB1C26}" type="sibTrans" cxnId="{02FA6C52-BCC8-4341-A140-D9819034AD95}">
      <dgm:prSet/>
      <dgm:spPr/>
      <dgm:t>
        <a:bodyPr/>
        <a:lstStyle/>
        <a:p>
          <a:endParaRPr lang="es-CO"/>
        </a:p>
      </dgm:t>
    </dgm:pt>
    <dgm:pt modelId="{02990189-78F4-438A-B19A-E668E2B5B634}">
      <dgm:prSet/>
      <dgm:spPr/>
      <dgm:t>
        <a:bodyPr/>
        <a:lstStyle/>
        <a:p>
          <a:r>
            <a:rPr lang="es-MX" b="1" i="0"/>
            <a:t>Se reducen los costos en recursos humanos mediante prácticas mejoradas.</a:t>
          </a:r>
          <a:endParaRPr lang="es-CO"/>
        </a:p>
      </dgm:t>
    </dgm:pt>
    <dgm:pt modelId="{70391DA5-F1AF-4304-ABCC-649538ABA031}" type="parTrans" cxnId="{E8971267-3816-4849-AFB6-C5E8BCFB8B6B}">
      <dgm:prSet/>
      <dgm:spPr/>
      <dgm:t>
        <a:bodyPr/>
        <a:lstStyle/>
        <a:p>
          <a:endParaRPr lang="es-CO"/>
        </a:p>
      </dgm:t>
    </dgm:pt>
    <dgm:pt modelId="{0391A116-7277-4741-B35B-337E63F09519}" type="sibTrans" cxnId="{E8971267-3816-4849-AFB6-C5E8BCFB8B6B}">
      <dgm:prSet/>
      <dgm:spPr/>
      <dgm:t>
        <a:bodyPr/>
        <a:lstStyle/>
        <a:p>
          <a:endParaRPr lang="es-CO"/>
        </a:p>
      </dgm:t>
    </dgm:pt>
    <dgm:pt modelId="{73198EC0-8553-4C08-8877-8AD81248F4CE}">
      <dgm:prSet/>
      <dgm:spPr/>
      <dgm:t>
        <a:bodyPr/>
        <a:lstStyle/>
        <a:p>
          <a:r>
            <a:rPr lang="es-MX" b="1" i="0"/>
            <a:t>Se promueven los cambios necesarios en la organización</a:t>
          </a:r>
          <a:endParaRPr lang="es-CO"/>
        </a:p>
      </dgm:t>
    </dgm:pt>
    <dgm:pt modelId="{E0CD5D48-978E-478E-814A-6146763A4D8E}" type="parTrans" cxnId="{6F7696D4-9362-48C5-8EF2-96DDC67A871D}">
      <dgm:prSet/>
      <dgm:spPr/>
      <dgm:t>
        <a:bodyPr/>
        <a:lstStyle/>
        <a:p>
          <a:endParaRPr lang="es-CO"/>
        </a:p>
      </dgm:t>
    </dgm:pt>
    <dgm:pt modelId="{7822A744-E274-46C6-B649-CA6199014F74}" type="sibTrans" cxnId="{6F7696D4-9362-48C5-8EF2-96DDC67A871D}">
      <dgm:prSet/>
      <dgm:spPr/>
      <dgm:t>
        <a:bodyPr/>
        <a:lstStyle/>
        <a:p>
          <a:endParaRPr lang="es-CO"/>
        </a:p>
      </dgm:t>
    </dgm:pt>
    <dgm:pt modelId="{85828CC7-3FF0-44E5-A983-C3B954C9E258}" type="pres">
      <dgm:prSet presAssocID="{72679BA3-49EE-462A-AB3C-04AABEEC2A65}" presName="linear" presStyleCnt="0">
        <dgm:presLayoutVars>
          <dgm:animLvl val="lvl"/>
          <dgm:resizeHandles val="exact"/>
        </dgm:presLayoutVars>
      </dgm:prSet>
      <dgm:spPr/>
    </dgm:pt>
    <dgm:pt modelId="{13B1E06A-A165-4DD6-AE31-CFDC28277FF7}" type="pres">
      <dgm:prSet presAssocID="{86E4A0C2-D97C-4D97-8A3F-AB2E047D2BC4}" presName="parentText" presStyleLbl="node1" presStyleIdx="0" presStyleCnt="5">
        <dgm:presLayoutVars>
          <dgm:chMax val="0"/>
          <dgm:bulletEnabled val="1"/>
        </dgm:presLayoutVars>
      </dgm:prSet>
      <dgm:spPr/>
    </dgm:pt>
    <dgm:pt modelId="{3D677480-EE30-4BE9-A167-0645E8101C8B}" type="pres">
      <dgm:prSet presAssocID="{6F11454B-930B-4B07-9DB3-0884A4A2D4A6}" presName="spacer" presStyleCnt="0"/>
      <dgm:spPr/>
    </dgm:pt>
    <dgm:pt modelId="{3099D7D6-3691-4AFC-AF34-654B412F5A65}" type="pres">
      <dgm:prSet presAssocID="{F1D01D92-EC33-4754-8965-EECCD2ED30C6}" presName="parentText" presStyleLbl="node1" presStyleIdx="1" presStyleCnt="5">
        <dgm:presLayoutVars>
          <dgm:chMax val="0"/>
          <dgm:bulletEnabled val="1"/>
        </dgm:presLayoutVars>
      </dgm:prSet>
      <dgm:spPr/>
    </dgm:pt>
    <dgm:pt modelId="{AE998AB8-99F2-41B6-9F39-7995527416C1}" type="pres">
      <dgm:prSet presAssocID="{A8C06EEF-0150-4FD8-BA0B-2BF95BD9CDC9}" presName="spacer" presStyleCnt="0"/>
      <dgm:spPr/>
    </dgm:pt>
    <dgm:pt modelId="{450598DF-FE65-4369-9CCD-8075C3AD5D22}" type="pres">
      <dgm:prSet presAssocID="{BDDB9F64-DA55-4A8B-A24F-781D2F781EFC}" presName="parentText" presStyleLbl="node1" presStyleIdx="2" presStyleCnt="5">
        <dgm:presLayoutVars>
          <dgm:chMax val="0"/>
          <dgm:bulletEnabled val="1"/>
        </dgm:presLayoutVars>
      </dgm:prSet>
      <dgm:spPr/>
    </dgm:pt>
    <dgm:pt modelId="{B8EA6A15-986D-4C4A-89DE-151E4258DB37}" type="pres">
      <dgm:prSet presAssocID="{A54290DB-92F0-4387-84D2-76CB43DB1C26}" presName="spacer" presStyleCnt="0"/>
      <dgm:spPr/>
    </dgm:pt>
    <dgm:pt modelId="{310A19C6-3A6D-4E56-9B21-66B20DF40C65}" type="pres">
      <dgm:prSet presAssocID="{02990189-78F4-438A-B19A-E668E2B5B634}" presName="parentText" presStyleLbl="node1" presStyleIdx="3" presStyleCnt="5">
        <dgm:presLayoutVars>
          <dgm:chMax val="0"/>
          <dgm:bulletEnabled val="1"/>
        </dgm:presLayoutVars>
      </dgm:prSet>
      <dgm:spPr/>
    </dgm:pt>
    <dgm:pt modelId="{E6231339-B420-4208-A2D7-848DD1A8375B}" type="pres">
      <dgm:prSet presAssocID="{0391A116-7277-4741-B35B-337E63F09519}" presName="spacer" presStyleCnt="0"/>
      <dgm:spPr/>
    </dgm:pt>
    <dgm:pt modelId="{672B04B2-86EE-4CA3-9841-C5DB1C90B76F}" type="pres">
      <dgm:prSet presAssocID="{73198EC0-8553-4C08-8877-8AD81248F4CE}" presName="parentText" presStyleLbl="node1" presStyleIdx="4" presStyleCnt="5">
        <dgm:presLayoutVars>
          <dgm:chMax val="0"/>
          <dgm:bulletEnabled val="1"/>
        </dgm:presLayoutVars>
      </dgm:prSet>
      <dgm:spPr/>
    </dgm:pt>
  </dgm:ptLst>
  <dgm:cxnLst>
    <dgm:cxn modelId="{2FAB711F-7EA1-4F6F-BBBB-3817C452A1C4}" type="presOf" srcId="{02990189-78F4-438A-B19A-E668E2B5B634}" destId="{310A19C6-3A6D-4E56-9B21-66B20DF40C65}" srcOrd="0" destOrd="0" presId="urn:microsoft.com/office/officeart/2005/8/layout/vList2"/>
    <dgm:cxn modelId="{B61BC032-D9DC-4C46-9F8B-5F078AC4613F}" type="presOf" srcId="{86E4A0C2-D97C-4D97-8A3F-AB2E047D2BC4}" destId="{13B1E06A-A165-4DD6-AE31-CFDC28277FF7}" srcOrd="0" destOrd="0" presId="urn:microsoft.com/office/officeart/2005/8/layout/vList2"/>
    <dgm:cxn modelId="{E8971267-3816-4849-AFB6-C5E8BCFB8B6B}" srcId="{72679BA3-49EE-462A-AB3C-04AABEEC2A65}" destId="{02990189-78F4-438A-B19A-E668E2B5B634}" srcOrd="3" destOrd="0" parTransId="{70391DA5-F1AF-4304-ABCC-649538ABA031}" sibTransId="{0391A116-7277-4741-B35B-337E63F09519}"/>
    <dgm:cxn modelId="{02FA6C52-BCC8-4341-A140-D9819034AD95}" srcId="{72679BA3-49EE-462A-AB3C-04AABEEC2A65}" destId="{BDDB9F64-DA55-4A8B-A24F-781D2F781EFC}" srcOrd="2" destOrd="0" parTransId="{D80EF860-7671-42A0-8377-0B39AC963B7F}" sibTransId="{A54290DB-92F0-4387-84D2-76CB43DB1C26}"/>
    <dgm:cxn modelId="{DD3B2877-4C9A-4D5E-B1BA-D1C3E7EEBA47}" srcId="{72679BA3-49EE-462A-AB3C-04AABEEC2A65}" destId="{F1D01D92-EC33-4754-8965-EECCD2ED30C6}" srcOrd="1" destOrd="0" parTransId="{6F6ADF9F-194D-4294-A14F-09B4ED51A879}" sibTransId="{A8C06EEF-0150-4FD8-BA0B-2BF95BD9CDC9}"/>
    <dgm:cxn modelId="{DFF93A7A-E6CA-4AF6-BA2E-713BF6838DFC}" type="presOf" srcId="{73198EC0-8553-4C08-8877-8AD81248F4CE}" destId="{672B04B2-86EE-4CA3-9841-C5DB1C90B76F}" srcOrd="0" destOrd="0" presId="urn:microsoft.com/office/officeart/2005/8/layout/vList2"/>
    <dgm:cxn modelId="{F0AD897F-3DD9-41CD-B5ED-B2B4780E3767}" type="presOf" srcId="{BDDB9F64-DA55-4A8B-A24F-781D2F781EFC}" destId="{450598DF-FE65-4369-9CCD-8075C3AD5D22}" srcOrd="0" destOrd="0" presId="urn:microsoft.com/office/officeart/2005/8/layout/vList2"/>
    <dgm:cxn modelId="{EA754E99-CFA7-4462-B1ED-7FE453EA107C}" type="presOf" srcId="{F1D01D92-EC33-4754-8965-EECCD2ED30C6}" destId="{3099D7D6-3691-4AFC-AF34-654B412F5A65}" srcOrd="0" destOrd="0" presId="urn:microsoft.com/office/officeart/2005/8/layout/vList2"/>
    <dgm:cxn modelId="{6F7696D4-9362-48C5-8EF2-96DDC67A871D}" srcId="{72679BA3-49EE-462A-AB3C-04AABEEC2A65}" destId="{73198EC0-8553-4C08-8877-8AD81248F4CE}" srcOrd="4" destOrd="0" parTransId="{E0CD5D48-978E-478E-814A-6146763A4D8E}" sibTransId="{7822A744-E274-46C6-B649-CA6199014F74}"/>
    <dgm:cxn modelId="{694919DE-5084-48C2-8FFF-76EF440E4153}" type="presOf" srcId="{72679BA3-49EE-462A-AB3C-04AABEEC2A65}" destId="{85828CC7-3FF0-44E5-A983-C3B954C9E258}" srcOrd="0" destOrd="0" presId="urn:microsoft.com/office/officeart/2005/8/layout/vList2"/>
    <dgm:cxn modelId="{302424F6-3F9E-4BAD-B3AF-B264FB357BD3}" srcId="{72679BA3-49EE-462A-AB3C-04AABEEC2A65}" destId="{86E4A0C2-D97C-4D97-8A3F-AB2E047D2BC4}" srcOrd="0" destOrd="0" parTransId="{69C974FA-FF98-467F-A0F7-0AC7A3B2C51D}" sibTransId="{6F11454B-930B-4B07-9DB3-0884A4A2D4A6}"/>
    <dgm:cxn modelId="{B3A94495-C76F-47DF-8AF8-588F02E11ED5}" type="presParOf" srcId="{85828CC7-3FF0-44E5-A983-C3B954C9E258}" destId="{13B1E06A-A165-4DD6-AE31-CFDC28277FF7}" srcOrd="0" destOrd="0" presId="urn:microsoft.com/office/officeart/2005/8/layout/vList2"/>
    <dgm:cxn modelId="{E10752DF-119D-4FDD-9B05-55529459837A}" type="presParOf" srcId="{85828CC7-3FF0-44E5-A983-C3B954C9E258}" destId="{3D677480-EE30-4BE9-A167-0645E8101C8B}" srcOrd="1" destOrd="0" presId="urn:microsoft.com/office/officeart/2005/8/layout/vList2"/>
    <dgm:cxn modelId="{1222F618-D128-4E7B-86BF-AF8D69290776}" type="presParOf" srcId="{85828CC7-3FF0-44E5-A983-C3B954C9E258}" destId="{3099D7D6-3691-4AFC-AF34-654B412F5A65}" srcOrd="2" destOrd="0" presId="urn:microsoft.com/office/officeart/2005/8/layout/vList2"/>
    <dgm:cxn modelId="{E1412C2C-7F40-41EF-88CB-87A33185DA8C}" type="presParOf" srcId="{85828CC7-3FF0-44E5-A983-C3B954C9E258}" destId="{AE998AB8-99F2-41B6-9F39-7995527416C1}" srcOrd="3" destOrd="0" presId="urn:microsoft.com/office/officeart/2005/8/layout/vList2"/>
    <dgm:cxn modelId="{72DEC217-FA05-4493-9696-A6B3E1BB3C88}" type="presParOf" srcId="{85828CC7-3FF0-44E5-A983-C3B954C9E258}" destId="{450598DF-FE65-4369-9CCD-8075C3AD5D22}" srcOrd="4" destOrd="0" presId="urn:microsoft.com/office/officeart/2005/8/layout/vList2"/>
    <dgm:cxn modelId="{49B14696-C596-413D-A91D-C33487F56383}" type="presParOf" srcId="{85828CC7-3FF0-44E5-A983-C3B954C9E258}" destId="{B8EA6A15-986D-4C4A-89DE-151E4258DB37}" srcOrd="5" destOrd="0" presId="urn:microsoft.com/office/officeart/2005/8/layout/vList2"/>
    <dgm:cxn modelId="{6A120C58-26F3-4CE0-87D7-08DA208A6622}" type="presParOf" srcId="{85828CC7-3FF0-44E5-A983-C3B954C9E258}" destId="{310A19C6-3A6D-4E56-9B21-66B20DF40C65}" srcOrd="6" destOrd="0" presId="urn:microsoft.com/office/officeart/2005/8/layout/vList2"/>
    <dgm:cxn modelId="{7693406E-7B16-4DC6-97C0-EF42B50E273A}" type="presParOf" srcId="{85828CC7-3FF0-44E5-A983-C3B954C9E258}" destId="{E6231339-B420-4208-A2D7-848DD1A8375B}" srcOrd="7" destOrd="0" presId="urn:microsoft.com/office/officeart/2005/8/layout/vList2"/>
    <dgm:cxn modelId="{89EC4562-B466-42A6-924F-D0438A1BFA7F}" type="presParOf" srcId="{85828CC7-3FF0-44E5-A983-C3B954C9E258}" destId="{672B04B2-86EE-4CA3-9841-C5DB1C90B76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CABC0-8F46-4638-BA46-13DAAF6839BD}">
      <dsp:nvSpPr>
        <dsp:cNvPr id="0" name=""/>
        <dsp:cNvSpPr/>
      </dsp:nvSpPr>
      <dsp:spPr>
        <a:xfrm>
          <a:off x="0" y="69367"/>
          <a:ext cx="8143875" cy="1167952"/>
        </a:xfrm>
        <a:prstGeom prst="round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MX" sz="2200" b="1" i="0" kern="1200" dirty="0"/>
            <a:t>Se identifican las contribuciones que hace el departamento de personal a la organización.</a:t>
          </a:r>
          <a:endParaRPr lang="es-CO" sz="2200" kern="1200" dirty="0"/>
        </a:p>
      </dsp:txBody>
      <dsp:txXfrm>
        <a:off x="57015" y="126382"/>
        <a:ext cx="8029845" cy="1053922"/>
      </dsp:txXfrm>
    </dsp:sp>
    <dsp:sp modelId="{A982AF17-7228-46F1-97F4-94A59F801AD9}">
      <dsp:nvSpPr>
        <dsp:cNvPr id="0" name=""/>
        <dsp:cNvSpPr/>
      </dsp:nvSpPr>
      <dsp:spPr>
        <a:xfrm>
          <a:off x="0" y="1300679"/>
          <a:ext cx="8143875" cy="1167952"/>
        </a:xfrm>
        <a:prstGeom prst="roundRect">
          <a:avLst/>
        </a:prstGeom>
        <a:solidFill>
          <a:schemeClr val="accent4">
            <a:hueOff val="3465231"/>
            <a:satOff val="-15989"/>
            <a:lumOff val="58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MX" sz="2200" b="1" i="0" kern="1200" dirty="0"/>
            <a:t>Se mejora la imagen profesional del departamento de personal.</a:t>
          </a:r>
          <a:endParaRPr lang="es-CO" sz="2200" kern="1200" dirty="0"/>
        </a:p>
      </dsp:txBody>
      <dsp:txXfrm>
        <a:off x="57015" y="1357694"/>
        <a:ext cx="8029845" cy="1053922"/>
      </dsp:txXfrm>
    </dsp:sp>
    <dsp:sp modelId="{65344CF6-E290-406D-9B61-025FE9F00BFC}">
      <dsp:nvSpPr>
        <dsp:cNvPr id="0" name=""/>
        <dsp:cNvSpPr/>
      </dsp:nvSpPr>
      <dsp:spPr>
        <a:xfrm>
          <a:off x="0" y="2531992"/>
          <a:ext cx="8143875" cy="1167952"/>
        </a:xfrm>
        <a:prstGeom prst="roundRect">
          <a:avLst/>
        </a:prstGeom>
        <a:solidFill>
          <a:schemeClr val="accent4">
            <a:hueOff val="6930461"/>
            <a:satOff val="-31979"/>
            <a:lumOff val="1177"/>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MX" sz="2200" b="1" i="0" kern="1200"/>
            <a:t>Se alienta al administrador de personal a asumir mayor responsabilidad y a actuar en un nivel más alto de profesionalismo.</a:t>
          </a:r>
          <a:endParaRPr lang="es-CO" sz="2200" kern="1200" dirty="0"/>
        </a:p>
      </dsp:txBody>
      <dsp:txXfrm>
        <a:off x="57015" y="2589007"/>
        <a:ext cx="8029845" cy="1053922"/>
      </dsp:txXfrm>
    </dsp:sp>
    <dsp:sp modelId="{1CBBDFB5-B0D9-4A7A-9DA3-FCE4369B3440}">
      <dsp:nvSpPr>
        <dsp:cNvPr id="0" name=""/>
        <dsp:cNvSpPr/>
      </dsp:nvSpPr>
      <dsp:spPr>
        <a:xfrm>
          <a:off x="0" y="3763305"/>
          <a:ext cx="8143875" cy="1167952"/>
        </a:xfrm>
        <a:prstGeom prst="roundRect">
          <a:avLst/>
        </a:prstGeom>
        <a:solidFill>
          <a:schemeClr val="accent4">
            <a:hueOff val="10395692"/>
            <a:satOff val="-47968"/>
            <a:lumOff val="176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MX" sz="2200" b="1" i="0" kern="1200" dirty="0"/>
            <a:t>Se esclarecen las responsabilidades y los deberes del departamento de personal.</a:t>
          </a:r>
          <a:endParaRPr lang="es-CO" sz="2200" kern="1200" dirty="0"/>
        </a:p>
      </dsp:txBody>
      <dsp:txXfrm>
        <a:off x="57015" y="3820320"/>
        <a:ext cx="8029845" cy="1053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1E06A-A165-4DD6-AE31-CFDC28277FF7}">
      <dsp:nvSpPr>
        <dsp:cNvPr id="0" name=""/>
        <dsp:cNvSpPr/>
      </dsp:nvSpPr>
      <dsp:spPr>
        <a:xfrm>
          <a:off x="0" y="45472"/>
          <a:ext cx="8143875" cy="926639"/>
        </a:xfrm>
        <a:prstGeom prst="roundRect">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MX" sz="2400" b="1" i="0" kern="1200"/>
            <a:t>Se facilita la uniformidad de las prácticas y las políticas.</a:t>
          </a:r>
          <a:endParaRPr lang="es-CO" sz="2400" kern="1200"/>
        </a:p>
      </dsp:txBody>
      <dsp:txXfrm>
        <a:off x="45235" y="90707"/>
        <a:ext cx="8053405" cy="836169"/>
      </dsp:txXfrm>
    </dsp:sp>
    <dsp:sp modelId="{3099D7D6-3691-4AFC-AF34-654B412F5A65}">
      <dsp:nvSpPr>
        <dsp:cNvPr id="0" name=""/>
        <dsp:cNvSpPr/>
      </dsp:nvSpPr>
      <dsp:spPr>
        <a:xfrm>
          <a:off x="0" y="1041232"/>
          <a:ext cx="8143875" cy="926639"/>
        </a:xfrm>
        <a:prstGeom prst="roundRect">
          <a:avLst/>
        </a:prstGeom>
        <a:solidFill>
          <a:schemeClr val="accent5">
            <a:hueOff val="-1838336"/>
            <a:satOff val="-2557"/>
            <a:lumOff val="-981"/>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MX" sz="2400" b="1" i="0" kern="1200"/>
            <a:t>Se detectan problemas latentes potenciales explosivos.</a:t>
          </a:r>
          <a:endParaRPr lang="es-CO" sz="2400" kern="1200"/>
        </a:p>
      </dsp:txBody>
      <dsp:txXfrm>
        <a:off x="45235" y="1086467"/>
        <a:ext cx="8053405" cy="836169"/>
      </dsp:txXfrm>
    </dsp:sp>
    <dsp:sp modelId="{450598DF-FE65-4369-9CCD-8075C3AD5D22}">
      <dsp:nvSpPr>
        <dsp:cNvPr id="0" name=""/>
        <dsp:cNvSpPr/>
      </dsp:nvSpPr>
      <dsp:spPr>
        <a:xfrm>
          <a:off x="0" y="2036992"/>
          <a:ext cx="8143875" cy="926639"/>
        </a:xfrm>
        <a:prstGeom prst="roundRect">
          <a:avLst/>
        </a:prstGeom>
        <a:solidFill>
          <a:schemeClr val="accent5">
            <a:hueOff val="-3676672"/>
            <a:satOff val="-5114"/>
            <a:lumOff val="-1961"/>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MX" sz="2400" b="1" i="0" kern="1200"/>
            <a:t>Se garantiza el cumplimiento de las disposiciones legales.</a:t>
          </a:r>
          <a:endParaRPr lang="es-CO" sz="2400" kern="1200"/>
        </a:p>
      </dsp:txBody>
      <dsp:txXfrm>
        <a:off x="45235" y="2082227"/>
        <a:ext cx="8053405" cy="836169"/>
      </dsp:txXfrm>
    </dsp:sp>
    <dsp:sp modelId="{310A19C6-3A6D-4E56-9B21-66B20DF40C65}">
      <dsp:nvSpPr>
        <dsp:cNvPr id="0" name=""/>
        <dsp:cNvSpPr/>
      </dsp:nvSpPr>
      <dsp:spPr>
        <a:xfrm>
          <a:off x="0" y="3032752"/>
          <a:ext cx="8143875" cy="926639"/>
        </a:xfrm>
        <a:prstGeom prst="roundRect">
          <a:avLst/>
        </a:prstGeom>
        <a:solidFill>
          <a:schemeClr val="accent5">
            <a:hueOff val="-5515009"/>
            <a:satOff val="-7671"/>
            <a:lumOff val="-2942"/>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MX" sz="2400" b="1" i="0" kern="1200"/>
            <a:t>Se reducen los costos en recursos humanos mediante prácticas mejoradas.</a:t>
          </a:r>
          <a:endParaRPr lang="es-CO" sz="2400" kern="1200"/>
        </a:p>
      </dsp:txBody>
      <dsp:txXfrm>
        <a:off x="45235" y="3077987"/>
        <a:ext cx="8053405" cy="836169"/>
      </dsp:txXfrm>
    </dsp:sp>
    <dsp:sp modelId="{672B04B2-86EE-4CA3-9841-C5DB1C90B76F}">
      <dsp:nvSpPr>
        <dsp:cNvPr id="0" name=""/>
        <dsp:cNvSpPr/>
      </dsp:nvSpPr>
      <dsp:spPr>
        <a:xfrm>
          <a:off x="0" y="4028512"/>
          <a:ext cx="8143875" cy="926639"/>
        </a:xfrm>
        <a:prstGeom prst="roundRect">
          <a:avLst/>
        </a:prstGeom>
        <a:solidFill>
          <a:schemeClr val="accent5">
            <a:hueOff val="-7353344"/>
            <a:satOff val="-10228"/>
            <a:lumOff val="-3922"/>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MX" sz="2400" b="1" i="0" kern="1200"/>
            <a:t>Se promueven los cambios necesarios en la organización</a:t>
          </a:r>
          <a:endParaRPr lang="es-CO" sz="2400" kern="1200"/>
        </a:p>
      </dsp:txBody>
      <dsp:txXfrm>
        <a:off x="45235" y="4073747"/>
        <a:ext cx="8053405" cy="8361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1 Marcador de imagen de diapositiva">
            <a:extLst>
              <a:ext uri="{FF2B5EF4-FFF2-40B4-BE49-F238E27FC236}">
                <a16:creationId xmlns:a16="http://schemas.microsoft.com/office/drawing/2014/main" id="{83FA0D14-1018-FAE2-83CC-652904DF9961}"/>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2 Marcador de notas">
            <a:extLst>
              <a:ext uri="{FF2B5EF4-FFF2-40B4-BE49-F238E27FC236}">
                <a16:creationId xmlns:a16="http://schemas.microsoft.com/office/drawing/2014/main" id="{A0AAD5D9-E92B-7C95-6F98-1952613098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ES" altLang="es-CO"/>
          </a:p>
        </p:txBody>
      </p:sp>
      <p:sp>
        <p:nvSpPr>
          <p:cNvPr id="30724" name="3 Marcador de número de diapositiva">
            <a:extLst>
              <a:ext uri="{FF2B5EF4-FFF2-40B4-BE49-F238E27FC236}">
                <a16:creationId xmlns:a16="http://schemas.microsoft.com/office/drawing/2014/main" id="{3D2D799C-3FC8-2977-0978-77E6D6EB610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9046FCB-80BD-4C12-B57D-394753B60E16}" type="slidenum">
              <a:rPr lang="es-MX" altLang="es-CO">
                <a:latin typeface="Calibri" panose="020F0502020204030204" pitchFamily="34" charset="0"/>
              </a:rPr>
              <a:pPr eaLnBrk="1" hangingPunct="1"/>
              <a:t>9</a:t>
            </a:fld>
            <a:endParaRPr lang="es-MX" altLang="es-CO">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5899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1 Marcador de imagen de diapositiva">
            <a:extLst>
              <a:ext uri="{FF2B5EF4-FFF2-40B4-BE49-F238E27FC236}">
                <a16:creationId xmlns:a16="http://schemas.microsoft.com/office/drawing/2014/main" id="{09CB60DD-1470-DD83-1956-40282FE10E1B}"/>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2 Marcador de notas">
            <a:extLst>
              <a:ext uri="{FF2B5EF4-FFF2-40B4-BE49-F238E27FC236}">
                <a16:creationId xmlns:a16="http://schemas.microsoft.com/office/drawing/2014/main" id="{ECF3FEB6-B0C0-816F-09C6-809756E3CE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ES" altLang="es-CO"/>
          </a:p>
        </p:txBody>
      </p:sp>
      <p:sp>
        <p:nvSpPr>
          <p:cNvPr id="37892" name="3 Marcador de número de diapositiva">
            <a:extLst>
              <a:ext uri="{FF2B5EF4-FFF2-40B4-BE49-F238E27FC236}">
                <a16:creationId xmlns:a16="http://schemas.microsoft.com/office/drawing/2014/main" id="{E65617CC-58A9-0447-3F26-0E945CD36C2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E0DA41B-32A8-4B56-BA36-48E978D7924D}" type="slidenum">
              <a:rPr lang="es-MX" altLang="es-CO">
                <a:latin typeface="Calibri" panose="020F0502020204030204" pitchFamily="34" charset="0"/>
              </a:rPr>
              <a:pPr eaLnBrk="1" hangingPunct="1"/>
              <a:t>11</a:t>
            </a:fld>
            <a:endParaRPr lang="es-MX" altLang="es-CO">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1 Marcador de imagen de diapositiva">
            <a:extLst>
              <a:ext uri="{FF2B5EF4-FFF2-40B4-BE49-F238E27FC236}">
                <a16:creationId xmlns:a16="http://schemas.microsoft.com/office/drawing/2014/main" id="{AFD4D107-5230-1353-A431-63C1E059D584}"/>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2 Marcador de notas">
            <a:extLst>
              <a:ext uri="{FF2B5EF4-FFF2-40B4-BE49-F238E27FC236}">
                <a16:creationId xmlns:a16="http://schemas.microsoft.com/office/drawing/2014/main" id="{5E0BB950-98E7-7F83-A912-ECE3E3F09D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ES" altLang="es-CO"/>
          </a:p>
        </p:txBody>
      </p:sp>
      <p:sp>
        <p:nvSpPr>
          <p:cNvPr id="38916" name="3 Marcador de número de diapositiva">
            <a:extLst>
              <a:ext uri="{FF2B5EF4-FFF2-40B4-BE49-F238E27FC236}">
                <a16:creationId xmlns:a16="http://schemas.microsoft.com/office/drawing/2014/main" id="{30BD7AEA-0F10-9D9D-1595-88ED4139C81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D651C7E-95D5-4767-899D-93D01374C6B1}" type="slidenum">
              <a:rPr lang="es-MX" altLang="es-CO">
                <a:latin typeface="Calibri" panose="020F0502020204030204" pitchFamily="34" charset="0"/>
              </a:rPr>
              <a:pPr eaLnBrk="1" hangingPunct="1"/>
              <a:t>12</a:t>
            </a:fld>
            <a:endParaRPr lang="es-MX" altLang="es-CO">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1 Marcador de imagen de diapositiva">
            <a:extLst>
              <a:ext uri="{FF2B5EF4-FFF2-40B4-BE49-F238E27FC236}">
                <a16:creationId xmlns:a16="http://schemas.microsoft.com/office/drawing/2014/main" id="{38CEE94B-DC8D-D25B-0995-48CC7E5A1095}"/>
              </a:ext>
            </a:extLst>
          </p:cNvPr>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2 Marcador de notas">
            <a:extLst>
              <a:ext uri="{FF2B5EF4-FFF2-40B4-BE49-F238E27FC236}">
                <a16:creationId xmlns:a16="http://schemas.microsoft.com/office/drawing/2014/main" id="{81CC5D2B-A8B7-AAF4-2B66-6312A55F12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ES" altLang="es-CO"/>
          </a:p>
        </p:txBody>
      </p:sp>
      <p:sp>
        <p:nvSpPr>
          <p:cNvPr id="39940" name="3 Marcador de número de diapositiva">
            <a:extLst>
              <a:ext uri="{FF2B5EF4-FFF2-40B4-BE49-F238E27FC236}">
                <a16:creationId xmlns:a16="http://schemas.microsoft.com/office/drawing/2014/main" id="{60622CCA-6094-91F0-1CA9-4B2DCABBD4F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FE5D661-3CBD-48D2-B875-58F282F5AA7F}" type="slidenum">
              <a:rPr lang="es-MX" altLang="es-CO">
                <a:latin typeface="Calibri" panose="020F0502020204030204" pitchFamily="34" charset="0"/>
              </a:rPr>
              <a:pPr eaLnBrk="1" hangingPunct="1"/>
              <a:t>13</a:t>
            </a:fld>
            <a:endParaRPr lang="es-MX" altLang="es-CO">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39"/>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9"/>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4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8"/>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49"/>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9"/>
          <p:cNvSpPr txBox="1">
            <a:spLocks noGrp="1"/>
          </p:cNvSpPr>
          <p:nvPr>
            <p:ph type="body" idx="1"/>
          </p:nvPr>
        </p:nvSpPr>
        <p:spPr>
          <a:xfrm rot="5400000">
            <a:off x="623094"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4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0"/>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1"/>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1"/>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2"/>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2"/>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43"/>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3"/>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43"/>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3"/>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3"/>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4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4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4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6"/>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6"/>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47"/>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7"/>
          <p:cNvSpPr>
            <a:spLocks noGrp="1"/>
          </p:cNvSpPr>
          <p:nvPr>
            <p:ph type="pic" idx="2"/>
          </p:nvPr>
        </p:nvSpPr>
        <p:spPr>
          <a:xfrm>
            <a:off x="3887391" y="987426"/>
            <a:ext cx="4629150" cy="4873625"/>
          </a:xfrm>
          <a:prstGeom prst="rect">
            <a:avLst/>
          </a:prstGeom>
          <a:noFill/>
          <a:ln>
            <a:noFill/>
          </a:ln>
        </p:spPr>
      </p:sp>
      <p:sp>
        <p:nvSpPr>
          <p:cNvPr id="64" name="Google Shape;64;p47"/>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bizneo.com/blog/rendimiento-laboral/" TargetMode="External"/><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microsoft.com/office/2007/relationships/hdphoto" Target="../media/hdphoto2.wdp"/><Relationship Id="rId5" Type="http://schemas.openxmlformats.org/officeDocument/2006/relationships/diagramQuickStyle" Target="../diagrams/quickStyle1.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15.png"/><Relationship Id="rId5" Type="http://schemas.openxmlformats.org/officeDocument/2006/relationships/diagramQuickStyle" Target="../diagrams/quickStyle2.xml"/><Relationship Id="rId10" Type="http://schemas.openxmlformats.org/officeDocument/2006/relationships/image" Target="../media/image12.png"/><Relationship Id="rId4" Type="http://schemas.openxmlformats.org/officeDocument/2006/relationships/diagramLayout" Target="../diagrams/layout2.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2.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3.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4.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6.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7.png"/><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9.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1.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3.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2.wdp"/><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6.png"/><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2.wdp"/><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8.png"/><Relationship Id="rId7" Type="http://schemas.microsoft.com/office/2007/relationships/hdphoto" Target="../media/hdphoto2.wdp"/><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9.jpg"/><Relationship Id="rId7" Type="http://schemas.microsoft.com/office/2007/relationships/hdphoto" Target="../media/hdphoto2.wdp"/><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l="44330" t="1621" r="9834" b="-253"/>
          <a:stretch/>
        </p:blipFill>
        <p:spPr>
          <a:xfrm>
            <a:off x="-8791" y="0"/>
            <a:ext cx="4800598" cy="6919545"/>
          </a:xfrm>
          <a:prstGeom prst="rect">
            <a:avLst/>
          </a:prstGeom>
        </p:spPr>
      </p:pic>
      <p:sp>
        <p:nvSpPr>
          <p:cNvPr id="12" name="Rectángulo 11"/>
          <p:cNvSpPr/>
          <p:nvPr/>
        </p:nvSpPr>
        <p:spPr>
          <a:xfrm>
            <a:off x="-8791" y="0"/>
            <a:ext cx="4800598" cy="6858000"/>
          </a:xfrm>
          <a:prstGeom prst="rect">
            <a:avLst/>
          </a:prstGeom>
          <a:solidFill>
            <a:srgbClr val="4A318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4791807" y="0"/>
            <a:ext cx="4352193" cy="6858000"/>
          </a:xfrm>
          <a:prstGeom prst="rect">
            <a:avLst/>
          </a:prstGeom>
          <a:solidFill>
            <a:srgbClr val="1833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5655823"/>
            <a:ext cx="3124200" cy="1263722"/>
          </a:xfrm>
          <a:prstGeom prst="rect">
            <a:avLst/>
          </a:prstGeom>
        </p:spPr>
      </p:pic>
      <p:pic>
        <p:nvPicPr>
          <p:cNvPr id="10" name="Imagen 9"/>
          <p:cNvPicPr>
            <a:picLocks noChangeAspect="1"/>
          </p:cNvPicPr>
          <p:nvPr/>
        </p:nvPicPr>
        <p:blipFill rotWithShape="1">
          <a:blip r:embed="rId4" cstate="print">
            <a:extLst>
              <a:ext uri="{28A0092B-C50C-407E-A947-70E740481C1C}">
                <a14:useLocalDpi xmlns:a14="http://schemas.microsoft.com/office/drawing/2010/main" val="0"/>
              </a:ext>
            </a:extLst>
          </a:blip>
          <a:srcRect r="6573"/>
          <a:stretch/>
        </p:blipFill>
        <p:spPr>
          <a:xfrm>
            <a:off x="2761591" y="1112515"/>
            <a:ext cx="6373618" cy="4632969"/>
          </a:xfrm>
          <a:prstGeom prst="rect">
            <a:avLst/>
          </a:prstGeom>
        </p:spPr>
      </p:pic>
      <p:sp>
        <p:nvSpPr>
          <p:cNvPr id="11" name="Elipse 10"/>
          <p:cNvSpPr/>
          <p:nvPr/>
        </p:nvSpPr>
        <p:spPr>
          <a:xfrm>
            <a:off x="3156439" y="1477108"/>
            <a:ext cx="3313967" cy="3130062"/>
          </a:xfrm>
          <a:prstGeom prst="ellipse">
            <a:avLst/>
          </a:prstGeom>
          <a:solidFill>
            <a:srgbClr val="7030A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3456019" y="2505665"/>
            <a:ext cx="2714805" cy="954107"/>
          </a:xfrm>
          <a:prstGeom prst="rect">
            <a:avLst/>
          </a:prstGeom>
          <a:noFill/>
        </p:spPr>
        <p:txBody>
          <a:bodyPr wrap="square" rtlCol="0">
            <a:spAutoFit/>
          </a:bodyPr>
          <a:lstStyle/>
          <a:p>
            <a:pPr algn="ctr"/>
            <a:r>
              <a:rPr lang="es-MX" sz="2800" dirty="0">
                <a:solidFill>
                  <a:schemeClr val="bg1"/>
                </a:solidFill>
                <a:latin typeface="Arial" panose="020B0604020202020204" pitchFamily="34" charset="0"/>
                <a:cs typeface="Arial" panose="020B0604020202020204" pitchFamily="34" charset="0"/>
              </a:rPr>
              <a:t>INICIO</a:t>
            </a:r>
          </a:p>
          <a:p>
            <a:pPr algn="ctr"/>
            <a:r>
              <a:rPr lang="es-MX" sz="2800" dirty="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4" name="Imagen 13"/>
          <p:cNvPicPr>
            <a:picLocks noChangeAspect="1"/>
          </p:cNvPicPr>
          <p:nvPr/>
        </p:nvPicPr>
        <p:blipFill rotWithShape="1">
          <a:blip r:embed="rId5" cstate="print">
            <a:extLst>
              <a:ext uri="{28A0092B-C50C-407E-A947-70E740481C1C}">
                <a14:useLocalDpi xmlns:a14="http://schemas.microsoft.com/office/drawing/2010/main" val="0"/>
              </a:ext>
            </a:extLst>
          </a:blip>
          <a:srcRect r="53250"/>
          <a:stretch/>
        </p:blipFill>
        <p:spPr>
          <a:xfrm rot="19793472" flipH="1">
            <a:off x="7541491" y="405977"/>
            <a:ext cx="3267000" cy="5574803"/>
          </a:xfrm>
          <a:prstGeom prst="rect">
            <a:avLst/>
          </a:prstGeom>
        </p:spPr>
      </p:pic>
      <p:pic>
        <p:nvPicPr>
          <p:cNvPr id="15" name="Imagen 14"/>
          <p:cNvPicPr>
            <a:picLocks noChangeAspect="1"/>
          </p:cNvPicPr>
          <p:nvPr/>
        </p:nvPicPr>
        <p:blipFill rotWithShape="1">
          <a:blip r:embed="rId5" cstate="print">
            <a:extLst>
              <a:ext uri="{28A0092B-C50C-407E-A947-70E740481C1C}">
                <a14:useLocalDpi xmlns:a14="http://schemas.microsoft.com/office/drawing/2010/main" val="0"/>
              </a:ext>
            </a:extLst>
          </a:blip>
          <a:srcRect l="61197"/>
          <a:stretch/>
        </p:blipFill>
        <p:spPr>
          <a:xfrm>
            <a:off x="868762" y="758"/>
            <a:ext cx="2578466" cy="5009813"/>
          </a:xfrm>
          <a:prstGeom prst="rect">
            <a:avLst/>
          </a:prstGeom>
        </p:spPr>
      </p:pic>
    </p:spTree>
    <p:extLst>
      <p:ext uri="{BB962C8B-B14F-4D97-AF65-F5344CB8AC3E}">
        <p14:creationId xmlns:p14="http://schemas.microsoft.com/office/powerpoint/2010/main" val="3429063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8"/>
          <p:cNvSpPr txBox="1"/>
          <p:nvPr/>
        </p:nvSpPr>
        <p:spPr>
          <a:xfrm>
            <a:off x="2335164" y="650167"/>
            <a:ext cx="548561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dirty="0">
                <a:solidFill>
                  <a:srgbClr val="123258"/>
                </a:solidFill>
                <a:latin typeface="Arial"/>
                <a:ea typeface="Arial"/>
                <a:cs typeface="Arial"/>
                <a:sym typeface="Arial"/>
              </a:rPr>
              <a:t>TIPOS DE AUDITORIA DE GTH</a:t>
            </a:r>
            <a:endParaRPr sz="2800" b="1" dirty="0">
              <a:solidFill>
                <a:srgbClr val="123258"/>
              </a:solidFill>
              <a:latin typeface="Arial"/>
              <a:ea typeface="Arial"/>
              <a:cs typeface="Arial"/>
              <a:sym typeface="Arial"/>
            </a:endParaRPr>
          </a:p>
        </p:txBody>
      </p:sp>
      <p:sp>
        <p:nvSpPr>
          <p:cNvPr id="178" name="Google Shape;178;p8"/>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7" name="CuadroTexto 6">
            <a:extLst>
              <a:ext uri="{FF2B5EF4-FFF2-40B4-BE49-F238E27FC236}">
                <a16:creationId xmlns:a16="http://schemas.microsoft.com/office/drawing/2014/main" id="{88161637-EC48-33B8-FC86-F0B53E47F2F8}"/>
              </a:ext>
            </a:extLst>
          </p:cNvPr>
          <p:cNvSpPr txBox="1"/>
          <p:nvPr/>
        </p:nvSpPr>
        <p:spPr>
          <a:xfrm>
            <a:off x="736846" y="1689877"/>
            <a:ext cx="7901127" cy="4524315"/>
          </a:xfrm>
          <a:prstGeom prst="rect">
            <a:avLst/>
          </a:prstGeom>
          <a:noFill/>
        </p:spPr>
        <p:txBody>
          <a:bodyPr wrap="square">
            <a:spAutoFit/>
          </a:bodyPr>
          <a:lstStyle/>
          <a:p>
            <a:pPr marL="285750" indent="-285750" algn="just" fontAlgn="base">
              <a:buFont typeface="Wingdings" panose="05000000000000000000" pitchFamily="2" charset="2"/>
              <a:buChar char="q"/>
            </a:pPr>
            <a:r>
              <a:rPr lang="es-ES" sz="1600" b="1" dirty="0">
                <a:solidFill>
                  <a:srgbClr val="183357"/>
                </a:solidFill>
                <a:effectLst>
                  <a:outerShdw blurRad="38100" dist="38100" dir="2700000" algn="tl">
                    <a:srgbClr val="000000">
                      <a:alpha val="43137"/>
                    </a:srgbClr>
                  </a:outerShdw>
                </a:effectLst>
              </a:rPr>
              <a:t>Según el auditor</a:t>
            </a:r>
            <a:r>
              <a:rPr lang="es-ES" sz="1600" dirty="0">
                <a:solidFill>
                  <a:srgbClr val="183357"/>
                </a:solidFill>
              </a:rPr>
              <a:t>, la auditoría puede ser interna o externa.</a:t>
            </a:r>
          </a:p>
          <a:p>
            <a:pPr marL="285750" indent="-285750" algn="just" fontAlgn="base">
              <a:buFont typeface="Wingdings" panose="05000000000000000000" pitchFamily="2" charset="2"/>
              <a:buChar char="q"/>
            </a:pPr>
            <a:endParaRPr lang="es-ES" sz="1600" dirty="0">
              <a:solidFill>
                <a:srgbClr val="183357"/>
              </a:solidFill>
            </a:endParaRPr>
          </a:p>
          <a:p>
            <a:pPr marL="285750" indent="-285750" algn="just" fontAlgn="base">
              <a:buFont typeface="Wingdings" panose="05000000000000000000" pitchFamily="2" charset="2"/>
              <a:buChar char="q"/>
            </a:pPr>
            <a:r>
              <a:rPr lang="es-ES" sz="1600" b="1" dirty="0">
                <a:solidFill>
                  <a:srgbClr val="183357"/>
                </a:solidFill>
                <a:effectLst>
                  <a:outerShdw blurRad="38100" dist="38100" dir="2700000" algn="tl">
                    <a:srgbClr val="000000">
                      <a:alpha val="43137"/>
                    </a:srgbClr>
                  </a:outerShdw>
                </a:effectLst>
              </a:rPr>
              <a:t>Según el alcance</a:t>
            </a:r>
            <a:r>
              <a:rPr lang="es-ES" sz="1600" dirty="0">
                <a:solidFill>
                  <a:srgbClr val="183357"/>
                </a:solidFill>
              </a:rPr>
              <a:t>, puede ser de ámbito integral, parcial o temática.</a:t>
            </a:r>
          </a:p>
          <a:p>
            <a:pPr marL="285750" indent="-285750" algn="just" fontAlgn="base">
              <a:buFont typeface="Wingdings" panose="05000000000000000000" pitchFamily="2" charset="2"/>
              <a:buChar char="q"/>
            </a:pPr>
            <a:endParaRPr lang="es-ES" sz="1600" dirty="0">
              <a:solidFill>
                <a:srgbClr val="183357"/>
              </a:solidFill>
            </a:endParaRPr>
          </a:p>
          <a:p>
            <a:pPr marL="285750" indent="-285750" algn="just" fontAlgn="base">
              <a:buFont typeface="Wingdings" panose="05000000000000000000" pitchFamily="2" charset="2"/>
              <a:buChar char="q"/>
            </a:pPr>
            <a:r>
              <a:rPr lang="es-ES" sz="1600" b="1" dirty="0">
                <a:solidFill>
                  <a:srgbClr val="183357"/>
                </a:solidFill>
                <a:effectLst>
                  <a:outerShdw blurRad="38100" dist="38100" dir="2700000" algn="tl">
                    <a:srgbClr val="000000">
                      <a:alpha val="43137"/>
                    </a:srgbClr>
                  </a:outerShdw>
                </a:effectLst>
              </a:rPr>
              <a:t>Según el enfoque</a:t>
            </a:r>
            <a:r>
              <a:rPr lang="es-ES" sz="1600" dirty="0">
                <a:solidFill>
                  <a:srgbClr val="183357"/>
                </a:solidFill>
              </a:rPr>
              <a:t>, hablamos de auditoría comparativa, retrospectiva, estadística o por objetivos.</a:t>
            </a:r>
          </a:p>
          <a:p>
            <a:pPr marL="285750" indent="-285750" algn="just" fontAlgn="base">
              <a:buFont typeface="Wingdings" panose="05000000000000000000" pitchFamily="2" charset="2"/>
              <a:buChar char="q"/>
            </a:pPr>
            <a:endParaRPr lang="es-ES" sz="1600" dirty="0">
              <a:solidFill>
                <a:srgbClr val="183357"/>
              </a:solidFill>
            </a:endParaRPr>
          </a:p>
          <a:p>
            <a:pPr marL="285750" indent="-285750" algn="just" fontAlgn="base">
              <a:buFont typeface="Wingdings" panose="05000000000000000000" pitchFamily="2" charset="2"/>
              <a:buChar char="q"/>
            </a:pPr>
            <a:r>
              <a:rPr lang="es-ES" sz="1600" b="1" dirty="0">
                <a:solidFill>
                  <a:srgbClr val="183357"/>
                </a:solidFill>
                <a:effectLst>
                  <a:outerShdw blurRad="38100" dist="38100" dir="2700000" algn="tl">
                    <a:srgbClr val="000000">
                      <a:alpha val="43137"/>
                    </a:srgbClr>
                  </a:outerShdw>
                </a:effectLst>
              </a:rPr>
              <a:t>Por la estructura</a:t>
            </a:r>
            <a:r>
              <a:rPr lang="es-ES" sz="1600" dirty="0">
                <a:solidFill>
                  <a:srgbClr val="183357"/>
                </a:solidFill>
              </a:rPr>
              <a:t>, nos encontramos con auditorías de organización o de dirección.</a:t>
            </a:r>
          </a:p>
          <a:p>
            <a:pPr marL="285750" indent="-285750" algn="just" fontAlgn="base">
              <a:buFont typeface="Wingdings" panose="05000000000000000000" pitchFamily="2" charset="2"/>
              <a:buChar char="q"/>
            </a:pPr>
            <a:endParaRPr lang="es-ES" sz="1600" dirty="0">
              <a:solidFill>
                <a:srgbClr val="183357"/>
              </a:solidFill>
            </a:endParaRPr>
          </a:p>
          <a:p>
            <a:pPr marL="285750" indent="-285750" algn="just" fontAlgn="base">
              <a:buFont typeface="Wingdings" panose="05000000000000000000" pitchFamily="2" charset="2"/>
              <a:buChar char="q"/>
            </a:pPr>
            <a:r>
              <a:rPr lang="es-ES" sz="1600" b="1" dirty="0">
                <a:solidFill>
                  <a:srgbClr val="183357"/>
                </a:solidFill>
                <a:effectLst>
                  <a:outerShdw blurRad="38100" dist="38100" dir="2700000" algn="tl">
                    <a:srgbClr val="000000">
                      <a:alpha val="43137"/>
                    </a:srgbClr>
                  </a:outerShdw>
                </a:effectLst>
              </a:rPr>
              <a:t>A partir de la misión</a:t>
            </a:r>
            <a:r>
              <a:rPr lang="es-ES" sz="1600" dirty="0">
                <a:solidFill>
                  <a:srgbClr val="183357"/>
                </a:solidFill>
              </a:rPr>
              <a:t>, podemos hablar de auditorías de cumplimiento, de eficacia o estratégicas.</a:t>
            </a:r>
          </a:p>
          <a:p>
            <a:pPr marL="285750" indent="-285750" algn="just" fontAlgn="base">
              <a:buFont typeface="Wingdings" panose="05000000000000000000" pitchFamily="2" charset="2"/>
              <a:buChar char="q"/>
            </a:pPr>
            <a:endParaRPr lang="es-ES" sz="1600" dirty="0">
              <a:solidFill>
                <a:srgbClr val="183357"/>
              </a:solidFill>
            </a:endParaRPr>
          </a:p>
          <a:p>
            <a:pPr marL="285750" indent="-285750" algn="just" fontAlgn="base">
              <a:buFont typeface="Wingdings" panose="05000000000000000000" pitchFamily="2" charset="2"/>
              <a:buChar char="q"/>
            </a:pPr>
            <a:r>
              <a:rPr lang="es-ES" sz="1600" b="1" dirty="0">
                <a:solidFill>
                  <a:srgbClr val="183357"/>
                </a:solidFill>
                <a:effectLst>
                  <a:outerShdw blurRad="38100" dist="38100" dir="2700000" algn="tl">
                    <a:srgbClr val="000000">
                      <a:alpha val="43137"/>
                    </a:srgbClr>
                  </a:outerShdw>
                </a:effectLst>
              </a:rPr>
              <a:t>Según la actividad</a:t>
            </a:r>
            <a:r>
              <a:rPr lang="es-ES" sz="1600" dirty="0">
                <a:solidFill>
                  <a:srgbClr val="183357"/>
                </a:solidFill>
              </a:rPr>
              <a:t>, hay auditorías de negociación, salud laboral, prevención de riesgos, comunicación interna, cultura, clima laboral o distribución del tiempo.</a:t>
            </a:r>
          </a:p>
          <a:p>
            <a:pPr marL="285750" indent="-285750" algn="just" fontAlgn="base">
              <a:buFont typeface="Wingdings" panose="05000000000000000000" pitchFamily="2" charset="2"/>
              <a:buChar char="q"/>
            </a:pPr>
            <a:endParaRPr lang="es-ES" sz="1600" dirty="0">
              <a:solidFill>
                <a:srgbClr val="183357"/>
              </a:solidFill>
            </a:endParaRPr>
          </a:p>
          <a:p>
            <a:pPr marL="285750" indent="-285750" algn="just" fontAlgn="base">
              <a:buFont typeface="Wingdings" panose="05000000000000000000" pitchFamily="2" charset="2"/>
              <a:buChar char="q"/>
            </a:pPr>
            <a:r>
              <a:rPr lang="es-ES" sz="1600" b="1" dirty="0">
                <a:solidFill>
                  <a:srgbClr val="183357"/>
                </a:solidFill>
                <a:effectLst>
                  <a:outerShdw blurRad="38100" dist="38100" dir="2700000" algn="tl">
                    <a:srgbClr val="000000">
                      <a:alpha val="43137"/>
                    </a:srgbClr>
                  </a:outerShdw>
                </a:effectLst>
              </a:rPr>
              <a:t>Por funciones</a:t>
            </a:r>
            <a:r>
              <a:rPr lang="es-ES" sz="1600" dirty="0">
                <a:solidFill>
                  <a:srgbClr val="183357"/>
                </a:solidFill>
              </a:rPr>
              <a:t>, encontramos auditorías de reclutamiento, selección, formación, retribuciones, </a:t>
            </a:r>
            <a:r>
              <a:rPr lang="es-ES" sz="1600" dirty="0">
                <a:solidFill>
                  <a:srgbClr val="183357"/>
                </a:solidFill>
                <a:hlinkClick r:id="rId3">
                  <a:extLst>
                    <a:ext uri="{A12FA001-AC4F-418D-AE19-62706E023703}">
                      <ahyp:hlinkClr xmlns:ahyp="http://schemas.microsoft.com/office/drawing/2018/hyperlinkcolor" val="tx"/>
                    </a:ext>
                  </a:extLst>
                </a:hlinkClick>
              </a:rPr>
              <a:t>rendimiento</a:t>
            </a:r>
            <a:r>
              <a:rPr lang="es-ES" sz="1600" dirty="0">
                <a:solidFill>
                  <a:srgbClr val="183357"/>
                </a:solidFill>
              </a:rPr>
              <a:t> y desempeño.</a:t>
            </a:r>
          </a:p>
        </p:txBody>
      </p:sp>
      <p:pic>
        <p:nvPicPr>
          <p:cNvPr id="8" name="Imagen 7">
            <a:extLst>
              <a:ext uri="{FF2B5EF4-FFF2-40B4-BE49-F238E27FC236}">
                <a16:creationId xmlns:a16="http://schemas.microsoft.com/office/drawing/2014/main" id="{A126C380-7FE7-AE9F-B7D5-74AC841435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66FCBF4C-0357-BED7-76BD-77AB8E0528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322" r="44843"/>
          <a:stretch/>
        </p:blipFill>
        <p:spPr>
          <a:xfrm>
            <a:off x="6298361" y="5572379"/>
            <a:ext cx="3044843" cy="2309631"/>
          </a:xfrm>
          <a:prstGeom prst="rect">
            <a:avLst/>
          </a:prstGeom>
        </p:spPr>
      </p:pic>
      <p:pic>
        <p:nvPicPr>
          <p:cNvPr id="3" name="Imagen 2">
            <a:extLst>
              <a:ext uri="{FF2B5EF4-FFF2-40B4-BE49-F238E27FC236}">
                <a16:creationId xmlns:a16="http://schemas.microsoft.com/office/drawing/2014/main" id="{6FDF4185-5072-717D-4F90-E9CEF82C1BFD}"/>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254292" y="6062439"/>
            <a:ext cx="688874" cy="985662"/>
          </a:xfrm>
          <a:prstGeom prst="rect">
            <a:avLst/>
          </a:prstGeom>
        </p:spPr>
      </p:pic>
      <p:pic>
        <p:nvPicPr>
          <p:cNvPr id="4" name="Imagen 3">
            <a:extLst>
              <a:ext uri="{FF2B5EF4-FFF2-40B4-BE49-F238E27FC236}">
                <a16:creationId xmlns:a16="http://schemas.microsoft.com/office/drawing/2014/main" id="{D91F23B5-761F-1EB9-4F0A-7A19546481B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542812" y="3165212"/>
            <a:ext cx="1628989" cy="1776837"/>
          </a:xfrm>
          <a:prstGeom prst="rect">
            <a:avLst/>
          </a:prstGeom>
        </p:spPr>
      </p:pic>
      <p:pic>
        <p:nvPicPr>
          <p:cNvPr id="5" name="Imagen 4">
            <a:extLst>
              <a:ext uri="{FF2B5EF4-FFF2-40B4-BE49-F238E27FC236}">
                <a16:creationId xmlns:a16="http://schemas.microsoft.com/office/drawing/2014/main" id="{1191267C-A5CC-229D-720D-4AB3F15D846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1080" t="31111" b="33121"/>
          <a:stretch/>
        </p:blipFill>
        <p:spPr>
          <a:xfrm rot="2244506" flipH="1">
            <a:off x="-1799105" y="-1144409"/>
            <a:ext cx="3453627" cy="2751853"/>
          </a:xfrm>
          <a:prstGeom prst="rect">
            <a:avLst/>
          </a:prstGeom>
        </p:spPr>
      </p:pic>
    </p:spTree>
    <p:extLst>
      <p:ext uri="{BB962C8B-B14F-4D97-AF65-F5344CB8AC3E}">
        <p14:creationId xmlns:p14="http://schemas.microsoft.com/office/powerpoint/2010/main" val="390903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0AE5FA5-A33D-E798-1DC0-E5092C3E87B2}"/>
              </a:ext>
            </a:extLst>
          </p:cNvPr>
          <p:cNvPicPr>
            <a:picLocks noChangeAspect="1"/>
          </p:cNvPicPr>
          <p:nvPr/>
        </p:nvPicPr>
        <p:blipFill>
          <a:blip r:embed="rId3"/>
          <a:stretch>
            <a:fillRect/>
          </a:stretch>
        </p:blipFill>
        <p:spPr>
          <a:xfrm>
            <a:off x="-93549" y="933333"/>
            <a:ext cx="9138082" cy="5868140"/>
          </a:xfrm>
          <a:prstGeom prst="rect">
            <a:avLst/>
          </a:prstGeom>
        </p:spPr>
      </p:pic>
      <p:sp>
        <p:nvSpPr>
          <p:cNvPr id="10" name="Google Shape;174;p8">
            <a:extLst>
              <a:ext uri="{FF2B5EF4-FFF2-40B4-BE49-F238E27FC236}">
                <a16:creationId xmlns:a16="http://schemas.microsoft.com/office/drawing/2014/main" id="{B5EA8505-FB68-6F8C-365A-73AACA9358BB}"/>
              </a:ext>
            </a:extLst>
          </p:cNvPr>
          <p:cNvSpPr txBox="1"/>
          <p:nvPr/>
        </p:nvSpPr>
        <p:spPr>
          <a:xfrm>
            <a:off x="2024445" y="650167"/>
            <a:ext cx="548561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dirty="0">
                <a:solidFill>
                  <a:srgbClr val="123258"/>
                </a:solidFill>
                <a:latin typeface="Arial"/>
                <a:ea typeface="Arial"/>
                <a:cs typeface="Arial"/>
                <a:sym typeface="Arial"/>
              </a:rPr>
              <a:t>BENEFICIOS</a:t>
            </a:r>
          </a:p>
        </p:txBody>
      </p:sp>
      <p:pic>
        <p:nvPicPr>
          <p:cNvPr id="11" name="Imagen 10">
            <a:extLst>
              <a:ext uri="{FF2B5EF4-FFF2-40B4-BE49-F238E27FC236}">
                <a16:creationId xmlns:a16="http://schemas.microsoft.com/office/drawing/2014/main" id="{34307BEE-2881-BA1F-E498-3FDDFBD205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4" name="Imagen 3">
            <a:extLst>
              <a:ext uri="{FF2B5EF4-FFF2-40B4-BE49-F238E27FC236}">
                <a16:creationId xmlns:a16="http://schemas.microsoft.com/office/drawing/2014/main" id="{637FF4C3-378F-BF99-9C5F-FFE993CB06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1315" y="1811285"/>
            <a:ext cx="6891740" cy="4660232"/>
          </a:xfrm>
          <a:prstGeom prst="rect">
            <a:avLst/>
          </a:prstGeom>
        </p:spPr>
      </p:pic>
      <p:sp>
        <p:nvSpPr>
          <p:cNvPr id="3" name="Elipse 2">
            <a:extLst>
              <a:ext uri="{FF2B5EF4-FFF2-40B4-BE49-F238E27FC236}">
                <a16:creationId xmlns:a16="http://schemas.microsoft.com/office/drawing/2014/main" id="{ABDFE0F9-5F97-C0B2-E6D3-42DC848F6BFF}"/>
              </a:ext>
            </a:extLst>
          </p:cNvPr>
          <p:cNvSpPr/>
          <p:nvPr/>
        </p:nvSpPr>
        <p:spPr>
          <a:xfrm>
            <a:off x="7142579" y="5296727"/>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2340703F-8374-CC50-228A-0EEF8B6C2DC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7157963" y="4270666"/>
            <a:ext cx="1352276" cy="2365829"/>
          </a:xfrm>
          <a:prstGeom prst="rect">
            <a:avLst/>
          </a:prstGeom>
        </p:spPr>
      </p:pic>
      <p:pic>
        <p:nvPicPr>
          <p:cNvPr id="6" name="Imagen 5">
            <a:extLst>
              <a:ext uri="{FF2B5EF4-FFF2-40B4-BE49-F238E27FC236}">
                <a16:creationId xmlns:a16="http://schemas.microsoft.com/office/drawing/2014/main" id="{1B51376A-DDE1-4A3F-51FD-6A54150EFB9C}"/>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13113" y="5650833"/>
            <a:ext cx="688874" cy="9856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A23ED92A-9892-069D-6ECE-A7D210D1F9B3}"/>
              </a:ext>
            </a:extLst>
          </p:cNvPr>
          <p:cNvGraphicFramePr/>
          <p:nvPr>
            <p:extLst>
              <p:ext uri="{D42A27DB-BD31-4B8C-83A1-F6EECF244321}">
                <p14:modId xmlns:p14="http://schemas.microsoft.com/office/powerpoint/2010/main" val="1456378632"/>
              </p:ext>
            </p:extLst>
          </p:nvPr>
        </p:nvGraphicFramePr>
        <p:xfrm>
          <a:off x="890263" y="1177261"/>
          <a:ext cx="8143875" cy="5000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Elipse 10">
            <a:extLst>
              <a:ext uri="{FF2B5EF4-FFF2-40B4-BE49-F238E27FC236}">
                <a16:creationId xmlns:a16="http://schemas.microsoft.com/office/drawing/2014/main" id="{7B727F02-AECC-72B2-D11E-E63CF081D506}"/>
              </a:ext>
            </a:extLst>
          </p:cNvPr>
          <p:cNvSpPr/>
          <p:nvPr/>
        </p:nvSpPr>
        <p:spPr>
          <a:xfrm>
            <a:off x="154937" y="1406895"/>
            <a:ext cx="571500" cy="5715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adroTexto 14">
            <a:extLst>
              <a:ext uri="{FF2B5EF4-FFF2-40B4-BE49-F238E27FC236}">
                <a16:creationId xmlns:a16="http://schemas.microsoft.com/office/drawing/2014/main" id="{67E58AE4-B81A-B078-2EA9-67673AA6409D}"/>
              </a:ext>
            </a:extLst>
          </p:cNvPr>
          <p:cNvSpPr txBox="1"/>
          <p:nvPr/>
        </p:nvSpPr>
        <p:spPr>
          <a:xfrm>
            <a:off x="251968" y="1530006"/>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7" name="Elipse 16">
            <a:extLst>
              <a:ext uri="{FF2B5EF4-FFF2-40B4-BE49-F238E27FC236}">
                <a16:creationId xmlns:a16="http://schemas.microsoft.com/office/drawing/2014/main" id="{E673110C-FE08-7C28-4FDA-C23DE482D086}"/>
              </a:ext>
            </a:extLst>
          </p:cNvPr>
          <p:cNvSpPr/>
          <p:nvPr/>
        </p:nvSpPr>
        <p:spPr>
          <a:xfrm>
            <a:off x="109862" y="2726542"/>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adroTexto 17">
            <a:extLst>
              <a:ext uri="{FF2B5EF4-FFF2-40B4-BE49-F238E27FC236}">
                <a16:creationId xmlns:a16="http://schemas.microsoft.com/office/drawing/2014/main" id="{74C59FA0-C4E1-1A95-2DBD-608EFE62AACF}"/>
              </a:ext>
            </a:extLst>
          </p:cNvPr>
          <p:cNvSpPr txBox="1"/>
          <p:nvPr/>
        </p:nvSpPr>
        <p:spPr>
          <a:xfrm>
            <a:off x="251968" y="2827626"/>
            <a:ext cx="286520" cy="307777"/>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9" name="Elipse 18">
            <a:extLst>
              <a:ext uri="{FF2B5EF4-FFF2-40B4-BE49-F238E27FC236}">
                <a16:creationId xmlns:a16="http://schemas.microsoft.com/office/drawing/2014/main" id="{776E19AD-F1C9-28BB-DFF6-5B3A625FCD0C}"/>
              </a:ext>
            </a:extLst>
          </p:cNvPr>
          <p:cNvSpPr/>
          <p:nvPr/>
        </p:nvSpPr>
        <p:spPr>
          <a:xfrm>
            <a:off x="106843" y="3884393"/>
            <a:ext cx="571500" cy="571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adroTexto 19">
            <a:extLst>
              <a:ext uri="{FF2B5EF4-FFF2-40B4-BE49-F238E27FC236}">
                <a16:creationId xmlns:a16="http://schemas.microsoft.com/office/drawing/2014/main" id="{8240868A-BEEA-911B-48FE-8B7262B999B3}"/>
              </a:ext>
            </a:extLst>
          </p:cNvPr>
          <p:cNvSpPr txBox="1"/>
          <p:nvPr/>
        </p:nvSpPr>
        <p:spPr>
          <a:xfrm>
            <a:off x="248949" y="3985477"/>
            <a:ext cx="286520" cy="307777"/>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1" name="Elipse 20">
            <a:extLst>
              <a:ext uri="{FF2B5EF4-FFF2-40B4-BE49-F238E27FC236}">
                <a16:creationId xmlns:a16="http://schemas.microsoft.com/office/drawing/2014/main" id="{0BC00FE1-6F2E-BA53-1113-9122367A844B}"/>
              </a:ext>
            </a:extLst>
          </p:cNvPr>
          <p:cNvSpPr/>
          <p:nvPr/>
        </p:nvSpPr>
        <p:spPr>
          <a:xfrm>
            <a:off x="97998" y="5042244"/>
            <a:ext cx="571500" cy="5715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adroTexto 21">
            <a:extLst>
              <a:ext uri="{FF2B5EF4-FFF2-40B4-BE49-F238E27FC236}">
                <a16:creationId xmlns:a16="http://schemas.microsoft.com/office/drawing/2014/main" id="{B79E1962-E041-DF27-5A13-9380C98DB43E}"/>
              </a:ext>
            </a:extLst>
          </p:cNvPr>
          <p:cNvSpPr txBox="1"/>
          <p:nvPr/>
        </p:nvSpPr>
        <p:spPr>
          <a:xfrm>
            <a:off x="240104" y="5143328"/>
            <a:ext cx="286520" cy="307777"/>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pic>
        <p:nvPicPr>
          <p:cNvPr id="23" name="Imagen 22">
            <a:extLst>
              <a:ext uri="{FF2B5EF4-FFF2-40B4-BE49-F238E27FC236}">
                <a16:creationId xmlns:a16="http://schemas.microsoft.com/office/drawing/2014/main" id="{87DE58B4-990C-1E78-0EFA-B4DF2CBFBD9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6" name="Google Shape;174;p8">
            <a:extLst>
              <a:ext uri="{FF2B5EF4-FFF2-40B4-BE49-F238E27FC236}">
                <a16:creationId xmlns:a16="http://schemas.microsoft.com/office/drawing/2014/main" id="{37C1D75F-53FA-3035-B607-A762F879967B}"/>
              </a:ext>
            </a:extLst>
          </p:cNvPr>
          <p:cNvSpPr txBox="1"/>
          <p:nvPr/>
        </p:nvSpPr>
        <p:spPr>
          <a:xfrm>
            <a:off x="2428626" y="328676"/>
            <a:ext cx="548561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dirty="0">
                <a:solidFill>
                  <a:srgbClr val="123258"/>
                </a:solidFill>
                <a:latin typeface="Arial"/>
                <a:ea typeface="Arial"/>
                <a:cs typeface="Arial"/>
                <a:sym typeface="Arial"/>
              </a:rPr>
              <a:t>BENEFICIOS</a:t>
            </a:r>
          </a:p>
        </p:txBody>
      </p:sp>
      <p:pic>
        <p:nvPicPr>
          <p:cNvPr id="3" name="Imagen 2">
            <a:extLst>
              <a:ext uri="{FF2B5EF4-FFF2-40B4-BE49-F238E27FC236}">
                <a16:creationId xmlns:a16="http://schemas.microsoft.com/office/drawing/2014/main" id="{11B0D663-C569-77DC-94EB-ECE8FBCC7DD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66322" r="44843"/>
          <a:stretch/>
        </p:blipFill>
        <p:spPr>
          <a:xfrm>
            <a:off x="6298361" y="5572379"/>
            <a:ext cx="3044843" cy="2309631"/>
          </a:xfrm>
          <a:prstGeom prst="rect">
            <a:avLst/>
          </a:prstGeom>
        </p:spPr>
      </p:pic>
      <p:pic>
        <p:nvPicPr>
          <p:cNvPr id="4" name="Imagen 3">
            <a:extLst>
              <a:ext uri="{FF2B5EF4-FFF2-40B4-BE49-F238E27FC236}">
                <a16:creationId xmlns:a16="http://schemas.microsoft.com/office/drawing/2014/main" id="{4987E2CC-44D1-E8B6-24DD-2DFF43F296C3}"/>
              </a:ext>
            </a:extLst>
          </p:cNvPr>
          <p:cNvPicPr>
            <a:picLocks noChangeAspect="1"/>
          </p:cNvPicPr>
          <p:nvPr/>
        </p:nvPicPr>
        <p:blipFill rotWithShape="1">
          <a:blip r:embed="rId10" cstate="print">
            <a:lum bright="70000" contrast="-70000"/>
            <a:extLst>
              <a:ext uri="{BEBA8EAE-BF5A-486C-A8C5-ECC9F3942E4B}">
                <a14:imgProps xmlns:a14="http://schemas.microsoft.com/office/drawing/2010/main">
                  <a14:imgLayer r:embed="rId11">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131908" y="6044286"/>
            <a:ext cx="688874" cy="985662"/>
          </a:xfrm>
          <a:prstGeom prst="rect">
            <a:avLst/>
          </a:prstGeom>
        </p:spPr>
      </p:pic>
      <p:pic>
        <p:nvPicPr>
          <p:cNvPr id="5" name="Imagen 4">
            <a:extLst>
              <a:ext uri="{FF2B5EF4-FFF2-40B4-BE49-F238E27FC236}">
                <a16:creationId xmlns:a16="http://schemas.microsoft.com/office/drawing/2014/main" id="{D901DFA4-DD68-40D0-907E-85362575494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41080" t="31111" b="33121"/>
          <a:stretch/>
        </p:blipFill>
        <p:spPr>
          <a:xfrm rot="2244506" flipH="1">
            <a:off x="-1477865" y="-1377695"/>
            <a:ext cx="3453627" cy="27518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6A8AE1BE-AB68-CF93-7708-8D6C796FDA10}"/>
              </a:ext>
            </a:extLst>
          </p:cNvPr>
          <p:cNvGraphicFramePr/>
          <p:nvPr>
            <p:extLst>
              <p:ext uri="{D42A27DB-BD31-4B8C-83A1-F6EECF244321}">
                <p14:modId xmlns:p14="http://schemas.microsoft.com/office/powerpoint/2010/main" val="1007065346"/>
              </p:ext>
            </p:extLst>
          </p:nvPr>
        </p:nvGraphicFramePr>
        <p:xfrm>
          <a:off x="823468" y="1232194"/>
          <a:ext cx="8143875" cy="5000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Elipse 10">
            <a:extLst>
              <a:ext uri="{FF2B5EF4-FFF2-40B4-BE49-F238E27FC236}">
                <a16:creationId xmlns:a16="http://schemas.microsoft.com/office/drawing/2014/main" id="{0F0273A3-0640-56CB-DC0A-C2F2988A780D}"/>
              </a:ext>
            </a:extLst>
          </p:cNvPr>
          <p:cNvSpPr/>
          <p:nvPr/>
        </p:nvSpPr>
        <p:spPr>
          <a:xfrm>
            <a:off x="100985" y="1313512"/>
            <a:ext cx="555963" cy="5715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adroTexto 14">
            <a:extLst>
              <a:ext uri="{FF2B5EF4-FFF2-40B4-BE49-F238E27FC236}">
                <a16:creationId xmlns:a16="http://schemas.microsoft.com/office/drawing/2014/main" id="{9401FCD3-FEC4-C23F-261D-26EA1AAB0646}"/>
              </a:ext>
            </a:extLst>
          </p:cNvPr>
          <p:cNvSpPr txBox="1"/>
          <p:nvPr/>
        </p:nvSpPr>
        <p:spPr>
          <a:xfrm>
            <a:off x="243091" y="1414596"/>
            <a:ext cx="278731" cy="307777"/>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5</a:t>
            </a:r>
            <a:endParaRPr lang="en-US" b="1" dirty="0">
              <a:solidFill>
                <a:schemeClr val="bg1"/>
              </a:solidFill>
              <a:latin typeface="Arial" panose="020B0604020202020204" pitchFamily="34" charset="0"/>
              <a:cs typeface="Arial" panose="020B0604020202020204" pitchFamily="34" charset="0"/>
            </a:endParaRPr>
          </a:p>
        </p:txBody>
      </p:sp>
      <p:sp>
        <p:nvSpPr>
          <p:cNvPr id="17" name="Elipse 16">
            <a:extLst>
              <a:ext uri="{FF2B5EF4-FFF2-40B4-BE49-F238E27FC236}">
                <a16:creationId xmlns:a16="http://schemas.microsoft.com/office/drawing/2014/main" id="{EA7DACD3-066F-4502-E571-25987EB5E27B}"/>
              </a:ext>
            </a:extLst>
          </p:cNvPr>
          <p:cNvSpPr/>
          <p:nvPr/>
        </p:nvSpPr>
        <p:spPr>
          <a:xfrm>
            <a:off x="100985" y="2318168"/>
            <a:ext cx="555963" cy="5715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adroTexto 17">
            <a:extLst>
              <a:ext uri="{FF2B5EF4-FFF2-40B4-BE49-F238E27FC236}">
                <a16:creationId xmlns:a16="http://schemas.microsoft.com/office/drawing/2014/main" id="{E0E9E968-A1A5-EDF2-6DEC-EDD8A11E434C}"/>
              </a:ext>
            </a:extLst>
          </p:cNvPr>
          <p:cNvSpPr txBox="1"/>
          <p:nvPr/>
        </p:nvSpPr>
        <p:spPr>
          <a:xfrm>
            <a:off x="243091" y="2419252"/>
            <a:ext cx="278731" cy="307777"/>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6</a:t>
            </a:r>
            <a:endParaRPr lang="en-US" b="1" dirty="0">
              <a:solidFill>
                <a:schemeClr val="bg1"/>
              </a:solidFill>
              <a:latin typeface="Arial" panose="020B0604020202020204" pitchFamily="34" charset="0"/>
              <a:cs typeface="Arial" panose="020B0604020202020204" pitchFamily="34" charset="0"/>
            </a:endParaRPr>
          </a:p>
        </p:txBody>
      </p:sp>
      <p:sp>
        <p:nvSpPr>
          <p:cNvPr id="19" name="Elipse 18">
            <a:extLst>
              <a:ext uri="{FF2B5EF4-FFF2-40B4-BE49-F238E27FC236}">
                <a16:creationId xmlns:a16="http://schemas.microsoft.com/office/drawing/2014/main" id="{D8F90FC1-131B-61EF-D240-F0746FE4D5E7}"/>
              </a:ext>
            </a:extLst>
          </p:cNvPr>
          <p:cNvSpPr/>
          <p:nvPr/>
        </p:nvSpPr>
        <p:spPr>
          <a:xfrm>
            <a:off x="105746" y="3316102"/>
            <a:ext cx="555963" cy="571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adroTexto 19">
            <a:extLst>
              <a:ext uri="{FF2B5EF4-FFF2-40B4-BE49-F238E27FC236}">
                <a16:creationId xmlns:a16="http://schemas.microsoft.com/office/drawing/2014/main" id="{8EB0C487-5624-4A0B-04FE-29CD4EC0949F}"/>
              </a:ext>
            </a:extLst>
          </p:cNvPr>
          <p:cNvSpPr txBox="1"/>
          <p:nvPr/>
        </p:nvSpPr>
        <p:spPr>
          <a:xfrm>
            <a:off x="247852" y="3417186"/>
            <a:ext cx="278731" cy="307777"/>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7</a:t>
            </a:r>
            <a:endParaRPr lang="en-US" b="1" dirty="0">
              <a:solidFill>
                <a:schemeClr val="bg1"/>
              </a:solidFill>
              <a:latin typeface="Arial" panose="020B0604020202020204" pitchFamily="34" charset="0"/>
              <a:cs typeface="Arial" panose="020B0604020202020204" pitchFamily="34" charset="0"/>
            </a:endParaRPr>
          </a:p>
        </p:txBody>
      </p:sp>
      <p:sp>
        <p:nvSpPr>
          <p:cNvPr id="21" name="Elipse 20">
            <a:extLst>
              <a:ext uri="{FF2B5EF4-FFF2-40B4-BE49-F238E27FC236}">
                <a16:creationId xmlns:a16="http://schemas.microsoft.com/office/drawing/2014/main" id="{B0EC87EB-75E9-2122-EBA7-14B839106A20}"/>
              </a:ext>
            </a:extLst>
          </p:cNvPr>
          <p:cNvSpPr/>
          <p:nvPr/>
        </p:nvSpPr>
        <p:spPr>
          <a:xfrm>
            <a:off x="100985" y="4290111"/>
            <a:ext cx="555963" cy="5715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adroTexto 21">
            <a:extLst>
              <a:ext uri="{FF2B5EF4-FFF2-40B4-BE49-F238E27FC236}">
                <a16:creationId xmlns:a16="http://schemas.microsoft.com/office/drawing/2014/main" id="{CEC0ABD9-6D81-2C71-6999-8122528ED4B6}"/>
              </a:ext>
            </a:extLst>
          </p:cNvPr>
          <p:cNvSpPr txBox="1"/>
          <p:nvPr/>
        </p:nvSpPr>
        <p:spPr>
          <a:xfrm>
            <a:off x="243091" y="4391195"/>
            <a:ext cx="278731" cy="307777"/>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8</a:t>
            </a:r>
            <a:endParaRPr lang="en-US" b="1" dirty="0">
              <a:solidFill>
                <a:schemeClr val="bg1"/>
              </a:solidFill>
              <a:latin typeface="Arial" panose="020B0604020202020204" pitchFamily="34" charset="0"/>
              <a:cs typeface="Arial" panose="020B0604020202020204" pitchFamily="34" charset="0"/>
            </a:endParaRPr>
          </a:p>
        </p:txBody>
      </p:sp>
      <p:sp>
        <p:nvSpPr>
          <p:cNvPr id="23" name="Elipse 22">
            <a:extLst>
              <a:ext uri="{FF2B5EF4-FFF2-40B4-BE49-F238E27FC236}">
                <a16:creationId xmlns:a16="http://schemas.microsoft.com/office/drawing/2014/main" id="{3B40077B-C5C9-FD4D-61F5-0CD99F744C78}"/>
              </a:ext>
            </a:extLst>
          </p:cNvPr>
          <p:cNvSpPr/>
          <p:nvPr/>
        </p:nvSpPr>
        <p:spPr>
          <a:xfrm>
            <a:off x="100985" y="5258738"/>
            <a:ext cx="555963" cy="5715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a:extLst>
              <a:ext uri="{FF2B5EF4-FFF2-40B4-BE49-F238E27FC236}">
                <a16:creationId xmlns:a16="http://schemas.microsoft.com/office/drawing/2014/main" id="{1203AC44-C1E3-C3F7-EA45-E8EAB1ECA50E}"/>
              </a:ext>
            </a:extLst>
          </p:cNvPr>
          <p:cNvSpPr txBox="1"/>
          <p:nvPr/>
        </p:nvSpPr>
        <p:spPr>
          <a:xfrm>
            <a:off x="243091" y="5359822"/>
            <a:ext cx="278731" cy="307777"/>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9</a:t>
            </a:r>
            <a:endParaRPr lang="en-US" b="1" dirty="0">
              <a:solidFill>
                <a:schemeClr val="bg1"/>
              </a:solidFill>
              <a:latin typeface="Arial" panose="020B0604020202020204" pitchFamily="34" charset="0"/>
              <a:cs typeface="Arial" panose="020B0604020202020204" pitchFamily="34" charset="0"/>
            </a:endParaRPr>
          </a:p>
        </p:txBody>
      </p:sp>
      <p:pic>
        <p:nvPicPr>
          <p:cNvPr id="25" name="Imagen 24">
            <a:extLst>
              <a:ext uri="{FF2B5EF4-FFF2-40B4-BE49-F238E27FC236}">
                <a16:creationId xmlns:a16="http://schemas.microsoft.com/office/drawing/2014/main" id="{CFF51064-7AC3-D57D-CFB3-84B7D2332CF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8" name="Google Shape;174;p8">
            <a:extLst>
              <a:ext uri="{FF2B5EF4-FFF2-40B4-BE49-F238E27FC236}">
                <a16:creationId xmlns:a16="http://schemas.microsoft.com/office/drawing/2014/main" id="{7F599C4D-FFE5-8AC1-9EF9-7188BC35D28B}"/>
              </a:ext>
            </a:extLst>
          </p:cNvPr>
          <p:cNvSpPr txBox="1"/>
          <p:nvPr/>
        </p:nvSpPr>
        <p:spPr>
          <a:xfrm>
            <a:off x="2273020" y="301209"/>
            <a:ext cx="548561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dirty="0">
                <a:solidFill>
                  <a:srgbClr val="123258"/>
                </a:solidFill>
                <a:latin typeface="Arial"/>
                <a:ea typeface="Arial"/>
                <a:cs typeface="Arial"/>
                <a:sym typeface="Arial"/>
              </a:rPr>
              <a:t>BENEFICIOS</a:t>
            </a:r>
          </a:p>
        </p:txBody>
      </p:sp>
      <p:pic>
        <p:nvPicPr>
          <p:cNvPr id="3" name="Imagen 2">
            <a:extLst>
              <a:ext uri="{FF2B5EF4-FFF2-40B4-BE49-F238E27FC236}">
                <a16:creationId xmlns:a16="http://schemas.microsoft.com/office/drawing/2014/main" id="{D796F80C-AA5A-0410-4FBA-A5A308F8212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1080" t="31111" b="33121"/>
          <a:stretch/>
        </p:blipFill>
        <p:spPr>
          <a:xfrm rot="2244506" flipH="1">
            <a:off x="-1483723" y="-1420278"/>
            <a:ext cx="3453627" cy="2751853"/>
          </a:xfrm>
          <a:prstGeom prst="rect">
            <a:avLst/>
          </a:prstGeom>
        </p:spPr>
      </p:pic>
      <p:pic>
        <p:nvPicPr>
          <p:cNvPr id="4" name="Imagen 3">
            <a:extLst>
              <a:ext uri="{FF2B5EF4-FFF2-40B4-BE49-F238E27FC236}">
                <a16:creationId xmlns:a16="http://schemas.microsoft.com/office/drawing/2014/main" id="{3ECE62E0-80F9-3726-D2F9-702D017D0B5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66322" r="44843"/>
          <a:stretch/>
        </p:blipFill>
        <p:spPr>
          <a:xfrm>
            <a:off x="6798110" y="5544488"/>
            <a:ext cx="3044843" cy="2309631"/>
          </a:xfrm>
          <a:prstGeom prst="rect">
            <a:avLst/>
          </a:prstGeom>
        </p:spPr>
      </p:pic>
      <p:pic>
        <p:nvPicPr>
          <p:cNvPr id="5" name="Imagen 4">
            <a:extLst>
              <a:ext uri="{FF2B5EF4-FFF2-40B4-BE49-F238E27FC236}">
                <a16:creationId xmlns:a16="http://schemas.microsoft.com/office/drawing/2014/main" id="{3EE9CCA8-2D91-ABE6-2C7E-1CD092D79EE1}"/>
              </a:ext>
            </a:extLst>
          </p:cNvPr>
          <p:cNvPicPr>
            <a:picLocks noChangeAspect="1"/>
          </p:cNvPicPr>
          <p:nvPr/>
        </p:nvPicPr>
        <p:blipFill rotWithShape="1">
          <a:blip r:embed="rId11" cstate="print">
            <a:lum bright="70000" contrast="-70000"/>
            <a:extLst>
              <a:ext uri="{BEBA8EAE-BF5A-486C-A8C5-ECC9F3942E4B}">
                <a14:imgProps xmlns:a14="http://schemas.microsoft.com/office/drawing/2010/main">
                  <a14:imgLayer r:embed="rId12">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795406" y="6030978"/>
            <a:ext cx="626731" cy="8967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2"/>
          <p:cNvSpPr txBox="1"/>
          <p:nvPr/>
        </p:nvSpPr>
        <p:spPr>
          <a:xfrm>
            <a:off x="1070204" y="1736690"/>
            <a:ext cx="7003591" cy="206210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Lo cierto es que existen muchas ventajas de llevar a cabo una auditoría en tu empresa.  Sin duda la más importante es poder tener una visión amplia de todo lo que sucede en la empresa y cómo el departamento de recursos humanos cumple su función.</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Sabiendo cómo suceden las cosas dentro de la organización, es posible detectar errores y aspectos a mejorar, además de los puntos positivos que conviene reforzar.</a:t>
            </a:r>
            <a:endParaRPr/>
          </a:p>
        </p:txBody>
      </p:sp>
      <p:sp>
        <p:nvSpPr>
          <p:cNvPr id="218" name="Google Shape;218;p12"/>
          <p:cNvSpPr txBox="1"/>
          <p:nvPr/>
        </p:nvSpPr>
        <p:spPr>
          <a:xfrm>
            <a:off x="2053193" y="488517"/>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Por qué deberías hacer una auditoría de recursos humanos en tu empresa</a:t>
            </a:r>
            <a:endParaRPr sz="2800" b="1">
              <a:solidFill>
                <a:srgbClr val="123258"/>
              </a:solidFill>
              <a:latin typeface="Arial"/>
              <a:ea typeface="Arial"/>
              <a:cs typeface="Arial"/>
              <a:sym typeface="Arial"/>
            </a:endParaRPr>
          </a:p>
        </p:txBody>
      </p:sp>
      <p:sp>
        <p:nvSpPr>
          <p:cNvPr id="222" name="Google Shape;222;p12"/>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223" name="Google Shape;223;p12"/>
          <p:cNvPicPr preferRelativeResize="0"/>
          <p:nvPr/>
        </p:nvPicPr>
        <p:blipFill rotWithShape="1">
          <a:blip r:embed="rId3">
            <a:alphaModFix/>
          </a:blip>
          <a:srcRect/>
          <a:stretch/>
        </p:blipFill>
        <p:spPr>
          <a:xfrm>
            <a:off x="1258215" y="3798793"/>
            <a:ext cx="6815580" cy="2673374"/>
          </a:xfrm>
          <a:prstGeom prst="rect">
            <a:avLst/>
          </a:prstGeom>
          <a:noFill/>
          <a:ln>
            <a:noFill/>
          </a:ln>
        </p:spPr>
      </p:pic>
      <p:pic>
        <p:nvPicPr>
          <p:cNvPr id="9" name="Imagen 8">
            <a:extLst>
              <a:ext uri="{FF2B5EF4-FFF2-40B4-BE49-F238E27FC236}">
                <a16:creationId xmlns:a16="http://schemas.microsoft.com/office/drawing/2014/main" id="{D3F5CB6F-E748-1E44-8CA8-7317FA741A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38AE7074-3A5F-F239-E4A1-07D4CA19546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2244506" flipH="1">
            <a:off x="-1063566" y="-238454"/>
            <a:ext cx="2369708" cy="1888186"/>
          </a:xfrm>
          <a:prstGeom prst="rect">
            <a:avLst/>
          </a:prstGeom>
        </p:spPr>
      </p:pic>
      <p:pic>
        <p:nvPicPr>
          <p:cNvPr id="3" name="Imagen 2">
            <a:extLst>
              <a:ext uri="{FF2B5EF4-FFF2-40B4-BE49-F238E27FC236}">
                <a16:creationId xmlns:a16="http://schemas.microsoft.com/office/drawing/2014/main" id="{1E4FBCF7-EF29-1CE4-A5D2-1B0F56642C9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66322" r="44843"/>
          <a:stretch/>
        </p:blipFill>
        <p:spPr>
          <a:xfrm>
            <a:off x="6298361" y="5572379"/>
            <a:ext cx="3044843" cy="2309631"/>
          </a:xfrm>
          <a:prstGeom prst="rect">
            <a:avLst/>
          </a:prstGeom>
        </p:spPr>
      </p:pic>
      <p:pic>
        <p:nvPicPr>
          <p:cNvPr id="4" name="Imagen 3">
            <a:extLst>
              <a:ext uri="{FF2B5EF4-FFF2-40B4-BE49-F238E27FC236}">
                <a16:creationId xmlns:a16="http://schemas.microsoft.com/office/drawing/2014/main" id="{DB671AED-6730-5A80-9C08-D67ED83D7077}"/>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131908" y="6044286"/>
            <a:ext cx="688874" cy="985662"/>
          </a:xfrm>
          <a:prstGeom prst="rect">
            <a:avLst/>
          </a:prstGeom>
        </p:spPr>
      </p:pic>
      <p:pic>
        <p:nvPicPr>
          <p:cNvPr id="6" name="Imagen 5">
            <a:extLst>
              <a:ext uri="{FF2B5EF4-FFF2-40B4-BE49-F238E27FC236}">
                <a16:creationId xmlns:a16="http://schemas.microsoft.com/office/drawing/2014/main" id="{74A54EF9-3BB2-38B6-63B8-C7F1B3521EB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0491" t="74091"/>
          <a:stretch/>
        </p:blipFill>
        <p:spPr>
          <a:xfrm>
            <a:off x="-416182" y="3132054"/>
            <a:ext cx="1628989" cy="17768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3"/>
          <p:cNvSpPr txBox="1"/>
          <p:nvPr/>
        </p:nvSpPr>
        <p:spPr>
          <a:xfrm>
            <a:off x="1070204" y="1736690"/>
            <a:ext cx="7003591" cy="5847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Entender cómo funciona cada componente del departamento y cómo se integran en la empresa es fundamental para tener el control.</a:t>
            </a:r>
            <a:endParaRPr/>
          </a:p>
        </p:txBody>
      </p:sp>
      <p:sp>
        <p:nvSpPr>
          <p:cNvPr id="229" name="Google Shape;229;p13"/>
          <p:cNvSpPr txBox="1"/>
          <p:nvPr/>
        </p:nvSpPr>
        <p:spPr>
          <a:xfrm>
            <a:off x="2053193" y="488517"/>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VISIÓN DETALLADA DEL DEPARTAMENTO</a:t>
            </a:r>
            <a:endParaRPr sz="2800" b="1">
              <a:solidFill>
                <a:srgbClr val="123258"/>
              </a:solidFill>
              <a:latin typeface="Arial"/>
              <a:ea typeface="Arial"/>
              <a:cs typeface="Arial"/>
              <a:sym typeface="Arial"/>
            </a:endParaRPr>
          </a:p>
        </p:txBody>
      </p:sp>
      <p:sp>
        <p:nvSpPr>
          <p:cNvPr id="233" name="Google Shape;233;p13"/>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234" name="Google Shape;234;p13"/>
          <p:cNvPicPr preferRelativeResize="0"/>
          <p:nvPr/>
        </p:nvPicPr>
        <p:blipFill rotWithShape="1">
          <a:blip r:embed="rId3">
            <a:alphaModFix/>
          </a:blip>
          <a:srcRect/>
          <a:stretch/>
        </p:blipFill>
        <p:spPr>
          <a:xfrm>
            <a:off x="1900329" y="2321465"/>
            <a:ext cx="5908328" cy="3965864"/>
          </a:xfrm>
          <a:prstGeom prst="rect">
            <a:avLst/>
          </a:prstGeom>
          <a:noFill/>
          <a:ln>
            <a:noFill/>
          </a:ln>
        </p:spPr>
      </p:pic>
      <p:pic>
        <p:nvPicPr>
          <p:cNvPr id="9" name="Imagen 8">
            <a:extLst>
              <a:ext uri="{FF2B5EF4-FFF2-40B4-BE49-F238E27FC236}">
                <a16:creationId xmlns:a16="http://schemas.microsoft.com/office/drawing/2014/main" id="{6566021C-FF47-80C4-E73C-A0A902E7C68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9498EBA8-563F-3997-FBF8-9BC9903A462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2244506" flipH="1">
            <a:off x="-1063566" y="-238454"/>
            <a:ext cx="2369708" cy="1888186"/>
          </a:xfrm>
          <a:prstGeom prst="rect">
            <a:avLst/>
          </a:prstGeom>
        </p:spPr>
      </p:pic>
      <p:pic>
        <p:nvPicPr>
          <p:cNvPr id="3" name="Imagen 2">
            <a:extLst>
              <a:ext uri="{FF2B5EF4-FFF2-40B4-BE49-F238E27FC236}">
                <a16:creationId xmlns:a16="http://schemas.microsoft.com/office/drawing/2014/main" id="{73DF4925-F3A8-3948-A63D-5DA4387B6D9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66322" r="44843"/>
          <a:stretch/>
        </p:blipFill>
        <p:spPr>
          <a:xfrm>
            <a:off x="6298361" y="5572379"/>
            <a:ext cx="3044843" cy="2309631"/>
          </a:xfrm>
          <a:prstGeom prst="rect">
            <a:avLst/>
          </a:prstGeom>
        </p:spPr>
      </p:pic>
      <p:pic>
        <p:nvPicPr>
          <p:cNvPr id="4" name="Imagen 3">
            <a:extLst>
              <a:ext uri="{FF2B5EF4-FFF2-40B4-BE49-F238E27FC236}">
                <a16:creationId xmlns:a16="http://schemas.microsoft.com/office/drawing/2014/main" id="{4E9767B2-DED2-0DD6-1C71-25560BAA0D8A}"/>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131908" y="6044286"/>
            <a:ext cx="688874" cy="985662"/>
          </a:xfrm>
          <a:prstGeom prst="rect">
            <a:avLst/>
          </a:prstGeom>
        </p:spPr>
      </p:pic>
      <p:pic>
        <p:nvPicPr>
          <p:cNvPr id="5" name="Imagen 4">
            <a:extLst>
              <a:ext uri="{FF2B5EF4-FFF2-40B4-BE49-F238E27FC236}">
                <a16:creationId xmlns:a16="http://schemas.microsoft.com/office/drawing/2014/main" id="{B7031AD4-3221-6AE5-F0B1-F7A524481E4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0491" t="74091"/>
          <a:stretch/>
        </p:blipFill>
        <p:spPr>
          <a:xfrm>
            <a:off x="-416182" y="3132054"/>
            <a:ext cx="1628989" cy="17768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4"/>
          <p:cNvSpPr txBox="1"/>
          <p:nvPr/>
        </p:nvSpPr>
        <p:spPr>
          <a:xfrm>
            <a:off x="1070204" y="1736690"/>
            <a:ext cx="7003591" cy="5847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Evolucionar es vital, y al identificar los puntos conflictivos de la empresa se pueden asentar puntos de acción para seguir mejorando.</a:t>
            </a:r>
            <a:endParaRPr/>
          </a:p>
        </p:txBody>
      </p:sp>
      <p:sp>
        <p:nvSpPr>
          <p:cNvPr id="240" name="Google Shape;240;p14"/>
          <p:cNvSpPr txBox="1"/>
          <p:nvPr/>
        </p:nvSpPr>
        <p:spPr>
          <a:xfrm>
            <a:off x="2053193" y="488517"/>
            <a:ext cx="583259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PROMUEVE EL CAMBIO POSITIVO</a:t>
            </a:r>
            <a:endParaRPr sz="2800" b="1">
              <a:solidFill>
                <a:srgbClr val="123258"/>
              </a:solidFill>
              <a:latin typeface="Arial"/>
              <a:ea typeface="Arial"/>
              <a:cs typeface="Arial"/>
              <a:sym typeface="Arial"/>
            </a:endParaRPr>
          </a:p>
        </p:txBody>
      </p:sp>
      <p:sp>
        <p:nvSpPr>
          <p:cNvPr id="244" name="Google Shape;244;p14"/>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245" name="Google Shape;245;p14"/>
          <p:cNvPicPr preferRelativeResize="0"/>
          <p:nvPr/>
        </p:nvPicPr>
        <p:blipFill rotWithShape="1">
          <a:blip r:embed="rId3">
            <a:alphaModFix/>
          </a:blip>
          <a:srcRect b="4965"/>
          <a:stretch/>
        </p:blipFill>
        <p:spPr>
          <a:xfrm>
            <a:off x="2553913" y="2460180"/>
            <a:ext cx="4831152" cy="3579051"/>
          </a:xfrm>
          <a:prstGeom prst="rect">
            <a:avLst/>
          </a:prstGeom>
          <a:noFill/>
          <a:ln>
            <a:noFill/>
          </a:ln>
        </p:spPr>
      </p:pic>
      <p:pic>
        <p:nvPicPr>
          <p:cNvPr id="9" name="Imagen 8">
            <a:extLst>
              <a:ext uri="{FF2B5EF4-FFF2-40B4-BE49-F238E27FC236}">
                <a16:creationId xmlns:a16="http://schemas.microsoft.com/office/drawing/2014/main" id="{4CE5BE2B-DE37-730F-78B2-DA13EC33A86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4107AEA5-E166-8DF1-99DA-DD1C5A6E3B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0072" y="861336"/>
            <a:ext cx="6891740" cy="4660232"/>
          </a:xfrm>
          <a:prstGeom prst="rect">
            <a:avLst/>
          </a:prstGeom>
        </p:spPr>
      </p:pic>
      <p:sp>
        <p:nvSpPr>
          <p:cNvPr id="3" name="Elipse 2">
            <a:extLst>
              <a:ext uri="{FF2B5EF4-FFF2-40B4-BE49-F238E27FC236}">
                <a16:creationId xmlns:a16="http://schemas.microsoft.com/office/drawing/2014/main" id="{74A89B5E-174A-B7A5-E873-2BA980236B7A}"/>
              </a:ext>
            </a:extLst>
          </p:cNvPr>
          <p:cNvSpPr/>
          <p:nvPr/>
        </p:nvSpPr>
        <p:spPr>
          <a:xfrm>
            <a:off x="6761248" y="494219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58A4A95-BE5A-BC75-CC33-CE6C59B34C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6833926" y="4141401"/>
            <a:ext cx="1352276" cy="2365829"/>
          </a:xfrm>
          <a:prstGeom prst="rect">
            <a:avLst/>
          </a:prstGeom>
        </p:spPr>
      </p:pic>
      <p:pic>
        <p:nvPicPr>
          <p:cNvPr id="5" name="Imagen 4">
            <a:extLst>
              <a:ext uri="{FF2B5EF4-FFF2-40B4-BE49-F238E27FC236}">
                <a16:creationId xmlns:a16="http://schemas.microsoft.com/office/drawing/2014/main" id="{EF0A125F-F27B-D346-EBCD-53FD63645175}"/>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640697" y="5610728"/>
            <a:ext cx="688874" cy="9856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5"/>
          <p:cNvSpPr txBox="1"/>
          <p:nvPr/>
        </p:nvSpPr>
        <p:spPr>
          <a:xfrm>
            <a:off x="1070204" y="1736690"/>
            <a:ext cx="7003591" cy="5847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Al hacer una auditoría, podrás tener datos concretos con los que tomar la decisión correcta.</a:t>
            </a:r>
            <a:endParaRPr/>
          </a:p>
        </p:txBody>
      </p:sp>
      <p:sp>
        <p:nvSpPr>
          <p:cNvPr id="251" name="Google Shape;251;p15"/>
          <p:cNvSpPr txBox="1"/>
          <p:nvPr/>
        </p:nvSpPr>
        <p:spPr>
          <a:xfrm>
            <a:off x="2053193" y="488517"/>
            <a:ext cx="583259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PROPORCIONAR DATOS</a:t>
            </a:r>
            <a:endParaRPr sz="2800" b="1">
              <a:solidFill>
                <a:srgbClr val="123258"/>
              </a:solidFill>
              <a:latin typeface="Arial"/>
              <a:ea typeface="Arial"/>
              <a:cs typeface="Arial"/>
              <a:sym typeface="Arial"/>
            </a:endParaRPr>
          </a:p>
        </p:txBody>
      </p:sp>
      <p:sp>
        <p:nvSpPr>
          <p:cNvPr id="255" name="Google Shape;255;p15"/>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256" name="Google Shape;256;p15"/>
          <p:cNvPicPr preferRelativeResize="0"/>
          <p:nvPr/>
        </p:nvPicPr>
        <p:blipFill rotWithShape="1">
          <a:blip r:embed="rId3">
            <a:alphaModFix/>
          </a:blip>
          <a:srcRect/>
          <a:stretch/>
        </p:blipFill>
        <p:spPr>
          <a:xfrm>
            <a:off x="2799936" y="2029077"/>
            <a:ext cx="4339106" cy="4512209"/>
          </a:xfrm>
          <a:prstGeom prst="rect">
            <a:avLst/>
          </a:prstGeom>
          <a:noFill/>
          <a:ln>
            <a:noFill/>
          </a:ln>
        </p:spPr>
      </p:pic>
      <p:pic>
        <p:nvPicPr>
          <p:cNvPr id="9" name="Imagen 8">
            <a:extLst>
              <a:ext uri="{FF2B5EF4-FFF2-40B4-BE49-F238E27FC236}">
                <a16:creationId xmlns:a16="http://schemas.microsoft.com/office/drawing/2014/main" id="{CB3F8D91-760B-5915-5736-04F8B6FEAC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8F56DB0E-E469-2A8F-FB86-A69E6FB2E2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0768" y="1364633"/>
            <a:ext cx="6891740" cy="4660232"/>
          </a:xfrm>
          <a:prstGeom prst="rect">
            <a:avLst/>
          </a:prstGeom>
        </p:spPr>
      </p:pic>
      <p:sp>
        <p:nvSpPr>
          <p:cNvPr id="3" name="Elipse 2">
            <a:extLst>
              <a:ext uri="{FF2B5EF4-FFF2-40B4-BE49-F238E27FC236}">
                <a16:creationId xmlns:a16="http://schemas.microsoft.com/office/drawing/2014/main" id="{F88EF8AF-F124-7F24-785B-BA0D535887C0}"/>
              </a:ext>
            </a:extLst>
          </p:cNvPr>
          <p:cNvSpPr/>
          <p:nvPr/>
        </p:nvSpPr>
        <p:spPr>
          <a:xfrm>
            <a:off x="6908860" y="529296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6B92D8C0-6BED-F9E1-DF44-EF709BD6D44B}"/>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42201" y="5872338"/>
            <a:ext cx="688874" cy="985662"/>
          </a:xfrm>
          <a:prstGeom prst="rect">
            <a:avLst/>
          </a:prstGeom>
        </p:spPr>
      </p:pic>
      <p:pic>
        <p:nvPicPr>
          <p:cNvPr id="5" name="Imagen 4">
            <a:extLst>
              <a:ext uri="{FF2B5EF4-FFF2-40B4-BE49-F238E27FC236}">
                <a16:creationId xmlns:a16="http://schemas.microsoft.com/office/drawing/2014/main" id="{CE5FABB1-726A-BF94-8621-CCB46758B92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504" b="65503"/>
          <a:stretch/>
        </p:blipFill>
        <p:spPr>
          <a:xfrm>
            <a:off x="7157963" y="4270666"/>
            <a:ext cx="1352276" cy="23658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p:nvPr/>
        </p:nvSpPr>
        <p:spPr>
          <a:xfrm>
            <a:off x="2053193" y="488517"/>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Pasos para hacer una auditoría de recursos humanos</a:t>
            </a:r>
            <a:endParaRPr sz="2800" b="1">
              <a:solidFill>
                <a:srgbClr val="123258"/>
              </a:solidFill>
              <a:latin typeface="Arial"/>
              <a:ea typeface="Arial"/>
              <a:cs typeface="Arial"/>
              <a:sym typeface="Arial"/>
            </a:endParaRPr>
          </a:p>
        </p:txBody>
      </p:sp>
      <p:sp>
        <p:nvSpPr>
          <p:cNvPr id="265" name="Google Shape;265;p16"/>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266" name="Google Shape;266;p16"/>
          <p:cNvSpPr txBox="1"/>
          <p:nvPr/>
        </p:nvSpPr>
        <p:spPr>
          <a:xfrm>
            <a:off x="1354821" y="1526120"/>
            <a:ext cx="7077075" cy="18158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1. Determinar el alcance de la auditoría</a:t>
            </a:r>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 </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El equipo debe, en primer lugar, decidir cuáles serán los objetivos de la consultoría de personal y cuáles serán las áreas a revisar. Si es la primera vez que la empresa se somete a una consultoría de RRHH, puede optar por realizar un análisis a gran escala</a:t>
            </a:r>
            <a:endParaRPr sz="1600">
              <a:solidFill>
                <a:srgbClr val="183357"/>
              </a:solidFill>
              <a:latin typeface="Arial"/>
              <a:ea typeface="Arial"/>
              <a:cs typeface="Arial"/>
              <a:sym typeface="Arial"/>
            </a:endParaRPr>
          </a:p>
        </p:txBody>
      </p:sp>
      <p:pic>
        <p:nvPicPr>
          <p:cNvPr id="267" name="Google Shape;267;p16"/>
          <p:cNvPicPr preferRelativeResize="0"/>
          <p:nvPr/>
        </p:nvPicPr>
        <p:blipFill rotWithShape="1">
          <a:blip r:embed="rId3">
            <a:alphaModFix/>
          </a:blip>
          <a:srcRect/>
          <a:stretch/>
        </p:blipFill>
        <p:spPr>
          <a:xfrm>
            <a:off x="236633" y="3239420"/>
            <a:ext cx="7077075" cy="3130063"/>
          </a:xfrm>
          <a:prstGeom prst="rect">
            <a:avLst/>
          </a:prstGeom>
          <a:noFill/>
          <a:ln>
            <a:noFill/>
          </a:ln>
        </p:spPr>
      </p:pic>
      <p:pic>
        <p:nvPicPr>
          <p:cNvPr id="9" name="Imagen 8">
            <a:extLst>
              <a:ext uri="{FF2B5EF4-FFF2-40B4-BE49-F238E27FC236}">
                <a16:creationId xmlns:a16="http://schemas.microsoft.com/office/drawing/2014/main" id="{DCA193E6-0356-2630-A31F-861816AACB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 name="Elipse 1">
            <a:extLst>
              <a:ext uri="{FF2B5EF4-FFF2-40B4-BE49-F238E27FC236}">
                <a16:creationId xmlns:a16="http://schemas.microsoft.com/office/drawing/2014/main" id="{B86A49DD-E845-258F-6A8F-AEA09B404EE2}"/>
              </a:ext>
            </a:extLst>
          </p:cNvPr>
          <p:cNvSpPr/>
          <p:nvPr/>
        </p:nvSpPr>
        <p:spPr>
          <a:xfrm>
            <a:off x="6798142" y="491743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F1720A92-DE4A-39AC-0A54-A01AFE7E7A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798142" y="4003654"/>
            <a:ext cx="1352276" cy="2365829"/>
          </a:xfrm>
          <a:prstGeom prst="rect">
            <a:avLst/>
          </a:prstGeom>
        </p:spPr>
      </p:pic>
      <p:pic>
        <p:nvPicPr>
          <p:cNvPr id="3" name="Imagen 2">
            <a:extLst>
              <a:ext uri="{FF2B5EF4-FFF2-40B4-BE49-F238E27FC236}">
                <a16:creationId xmlns:a16="http://schemas.microsoft.com/office/drawing/2014/main" id="{5B87FAE5-C2D8-788D-BBE6-FB50919FC6FF}"/>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743022" y="5496802"/>
            <a:ext cx="688874" cy="98566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7"/>
          <p:cNvSpPr txBox="1"/>
          <p:nvPr/>
        </p:nvSpPr>
        <p:spPr>
          <a:xfrm>
            <a:off x="1070204" y="1736690"/>
            <a:ext cx="7436233" cy="18158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2. Planificar las preguntas a resolver</a:t>
            </a:r>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 </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Las asesorías responden, normalmente, a una serie de preguntas que son clave para el departamento o la organización. Es importante dedicar el tiempo suficiente a elaborar este cuestionario ya que será el que nos guíe en los próximos pasos.</a:t>
            </a:r>
            <a:endParaRPr/>
          </a:p>
        </p:txBody>
      </p:sp>
      <p:sp>
        <p:nvSpPr>
          <p:cNvPr id="273" name="Google Shape;273;p17"/>
          <p:cNvSpPr txBox="1"/>
          <p:nvPr/>
        </p:nvSpPr>
        <p:spPr>
          <a:xfrm>
            <a:off x="2053193" y="488517"/>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Pasos para hacer una auditoría de recursos humanos</a:t>
            </a:r>
            <a:endParaRPr sz="2800" b="1">
              <a:solidFill>
                <a:srgbClr val="123258"/>
              </a:solidFill>
              <a:latin typeface="Arial"/>
              <a:ea typeface="Arial"/>
              <a:cs typeface="Arial"/>
              <a:sym typeface="Arial"/>
            </a:endParaRPr>
          </a:p>
        </p:txBody>
      </p:sp>
      <p:sp>
        <p:nvSpPr>
          <p:cNvPr id="277" name="Google Shape;277;p17"/>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278" name="Google Shape;278;p17"/>
          <p:cNvPicPr preferRelativeResize="0"/>
          <p:nvPr/>
        </p:nvPicPr>
        <p:blipFill rotWithShape="1">
          <a:blip r:embed="rId3">
            <a:alphaModFix/>
          </a:blip>
          <a:srcRect/>
          <a:stretch/>
        </p:blipFill>
        <p:spPr>
          <a:xfrm>
            <a:off x="113119" y="3325665"/>
            <a:ext cx="7345550" cy="3043818"/>
          </a:xfrm>
          <a:prstGeom prst="rect">
            <a:avLst/>
          </a:prstGeom>
          <a:noFill/>
          <a:ln>
            <a:noFill/>
          </a:ln>
        </p:spPr>
      </p:pic>
      <p:pic>
        <p:nvPicPr>
          <p:cNvPr id="9" name="Imagen 8">
            <a:extLst>
              <a:ext uri="{FF2B5EF4-FFF2-40B4-BE49-F238E27FC236}">
                <a16:creationId xmlns:a16="http://schemas.microsoft.com/office/drawing/2014/main" id="{8F7E8F22-8F36-0E1C-843A-8073304A4BD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5D666543-4751-F73E-287F-66460EC7BB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3952" y="1099217"/>
            <a:ext cx="6891740" cy="4660232"/>
          </a:xfrm>
          <a:prstGeom prst="rect">
            <a:avLst/>
          </a:prstGeom>
        </p:spPr>
      </p:pic>
      <p:sp>
        <p:nvSpPr>
          <p:cNvPr id="3" name="Elipse 2">
            <a:extLst>
              <a:ext uri="{FF2B5EF4-FFF2-40B4-BE49-F238E27FC236}">
                <a16:creationId xmlns:a16="http://schemas.microsoft.com/office/drawing/2014/main" id="{22416EBA-8BF6-F98F-7081-1320E065AEEE}"/>
              </a:ext>
            </a:extLst>
          </p:cNvPr>
          <p:cNvSpPr/>
          <p:nvPr/>
        </p:nvSpPr>
        <p:spPr>
          <a:xfrm>
            <a:off x="7142579" y="5302487"/>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DDFC1AE4-D8AE-EC65-4458-9BF1F5543FEA}"/>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10689" y="5872338"/>
            <a:ext cx="688874" cy="985662"/>
          </a:xfrm>
          <a:prstGeom prst="rect">
            <a:avLst/>
          </a:prstGeom>
        </p:spPr>
      </p:pic>
      <p:pic>
        <p:nvPicPr>
          <p:cNvPr id="5" name="Imagen 4">
            <a:extLst>
              <a:ext uri="{FF2B5EF4-FFF2-40B4-BE49-F238E27FC236}">
                <a16:creationId xmlns:a16="http://schemas.microsoft.com/office/drawing/2014/main" id="{EF6E951D-E3D9-61F4-A938-28E2E641E8E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504" b="65503"/>
          <a:stretch/>
        </p:blipFill>
        <p:spPr>
          <a:xfrm>
            <a:off x="7157963" y="4270666"/>
            <a:ext cx="1352276" cy="236582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0">
                <a:srgbClr val="183357">
                  <a:shade val="30000"/>
                  <a:satMod val="115000"/>
                </a:srgbClr>
              </a:gs>
              <a:gs pos="50000">
                <a:srgbClr val="183357">
                  <a:shade val="67500"/>
                  <a:satMod val="115000"/>
                </a:srgbClr>
              </a:gs>
              <a:gs pos="100000">
                <a:srgbClr val="18335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2" cstate="print">
            <a:extLst>
              <a:ext uri="{28A0092B-C50C-407E-A947-70E740481C1C}">
                <a14:useLocalDpi xmlns:a14="http://schemas.microsoft.com/office/drawing/2010/main" val="0"/>
              </a:ext>
            </a:extLst>
          </a:blip>
          <a:srcRect l="40596" t="50342" r="29261" b="18562"/>
          <a:stretch/>
        </p:blipFill>
        <p:spPr>
          <a:xfrm>
            <a:off x="595945" y="1733550"/>
            <a:ext cx="4487394" cy="3490196"/>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075" y="2728872"/>
            <a:ext cx="1406003" cy="1240591"/>
          </a:xfrm>
          <a:prstGeom prst="rect">
            <a:avLst/>
          </a:prstGeom>
        </p:spPr>
      </p:pic>
      <p:sp>
        <p:nvSpPr>
          <p:cNvPr id="9" name="Elipse 8"/>
          <p:cNvSpPr/>
          <p:nvPr/>
        </p:nvSpPr>
        <p:spPr>
          <a:xfrm>
            <a:off x="5057482" y="2556386"/>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pic>
        <p:nvPicPr>
          <p:cNvPr id="33" name="Imagen 32"/>
          <p:cNvPicPr>
            <a:picLocks noChangeAspect="1"/>
          </p:cNvPicPr>
          <p:nvPr/>
        </p:nvPicPr>
        <p:blipFill rotWithShape="1">
          <a:blip r:embed="rId4" cstate="print">
            <a:extLst>
              <a:ext uri="{28A0092B-C50C-407E-A947-70E740481C1C}">
                <a14:useLocalDpi xmlns:a14="http://schemas.microsoft.com/office/drawing/2010/main" val="0"/>
              </a:ext>
            </a:extLst>
          </a:blip>
          <a:srcRect l="61197" b="42993"/>
          <a:stretch/>
        </p:blipFill>
        <p:spPr>
          <a:xfrm>
            <a:off x="2321746" y="99756"/>
            <a:ext cx="1647034" cy="1824294"/>
          </a:xfrm>
          <a:prstGeom prst="rect">
            <a:avLst/>
          </a:prstGeom>
        </p:spPr>
      </p:pic>
      <p:pic>
        <p:nvPicPr>
          <p:cNvPr id="34" name="Imagen 33"/>
          <p:cNvPicPr>
            <a:picLocks noChangeAspect="1"/>
          </p:cNvPicPr>
          <p:nvPr/>
        </p:nvPicPr>
        <p:blipFill rotWithShape="1">
          <a:blip r:embed="rId5" cstate="print">
            <a:extLst>
              <a:ext uri="{28A0092B-C50C-407E-A947-70E740481C1C}">
                <a14:useLocalDpi xmlns:a14="http://schemas.microsoft.com/office/drawing/2010/main" val="0"/>
              </a:ext>
            </a:extLst>
          </a:blip>
          <a:srcRect l="61197" t="82686" b="-3359"/>
          <a:stretch/>
        </p:blipFill>
        <p:spPr>
          <a:xfrm>
            <a:off x="3184612" y="1295400"/>
            <a:ext cx="1399170" cy="561975"/>
          </a:xfrm>
          <a:prstGeom prst="rect">
            <a:avLst/>
          </a:prstGeom>
        </p:spPr>
      </p:pic>
      <p:pic>
        <p:nvPicPr>
          <p:cNvPr id="35" name="Imagen 34"/>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2" name="Google Shape;99;p2">
            <a:extLst>
              <a:ext uri="{FF2B5EF4-FFF2-40B4-BE49-F238E27FC236}">
                <a16:creationId xmlns:a16="http://schemas.microsoft.com/office/drawing/2014/main" id="{43220973-45D4-0811-8742-98448B1BB411}"/>
              </a:ext>
            </a:extLst>
          </p:cNvPr>
          <p:cNvSpPr txBox="1"/>
          <p:nvPr/>
        </p:nvSpPr>
        <p:spPr>
          <a:xfrm>
            <a:off x="5789351" y="2657470"/>
            <a:ext cx="30135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i="0" u="none" strike="noStrike" cap="none" dirty="0">
                <a:solidFill>
                  <a:schemeClr val="dk1"/>
                </a:solidFill>
                <a:latin typeface="Arial"/>
                <a:ea typeface="Arial"/>
                <a:cs typeface="Arial"/>
                <a:sym typeface="Arial"/>
              </a:rPr>
              <a:t>AUDITAR A LAS PERSONAS</a:t>
            </a:r>
            <a:endParaRPr sz="1600" b="1" dirty="0">
              <a:solidFill>
                <a:schemeClr val="dk1"/>
              </a:solidFill>
              <a:latin typeface="Arial"/>
              <a:ea typeface="Arial"/>
              <a:cs typeface="Arial"/>
              <a:sym typeface="Arial"/>
            </a:endParaRPr>
          </a:p>
        </p:txBody>
      </p:sp>
      <p:sp>
        <p:nvSpPr>
          <p:cNvPr id="23" name="Google Shape;102;p2">
            <a:extLst>
              <a:ext uri="{FF2B5EF4-FFF2-40B4-BE49-F238E27FC236}">
                <a16:creationId xmlns:a16="http://schemas.microsoft.com/office/drawing/2014/main" id="{C9C471F0-9D69-47FD-D0AE-3E1E67CCB19F}"/>
              </a:ext>
            </a:extLst>
          </p:cNvPr>
          <p:cNvSpPr txBox="1"/>
          <p:nvPr/>
        </p:nvSpPr>
        <p:spPr>
          <a:xfrm>
            <a:off x="5789350" y="3350952"/>
            <a:ext cx="37311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dirty="0">
                <a:solidFill>
                  <a:schemeClr val="dk1"/>
                </a:solidFill>
                <a:latin typeface="Arial"/>
                <a:ea typeface="Arial"/>
                <a:cs typeface="Arial"/>
                <a:sym typeface="Arial"/>
              </a:rPr>
              <a:t>CONCEPTOS (Bibliografía)</a:t>
            </a:r>
            <a:endParaRPr sz="1600" b="1" dirty="0">
              <a:solidFill>
                <a:schemeClr val="dk1"/>
              </a:solidFill>
              <a:latin typeface="Arial"/>
              <a:ea typeface="Arial"/>
              <a:cs typeface="Arial"/>
              <a:sym typeface="Arial"/>
            </a:endParaRPr>
          </a:p>
        </p:txBody>
      </p:sp>
      <p:sp>
        <p:nvSpPr>
          <p:cNvPr id="27" name="Google Shape;105;p2">
            <a:extLst>
              <a:ext uri="{FF2B5EF4-FFF2-40B4-BE49-F238E27FC236}">
                <a16:creationId xmlns:a16="http://schemas.microsoft.com/office/drawing/2014/main" id="{C1D9C1DF-9DB5-69D6-9AAD-B49AEB40A831}"/>
              </a:ext>
            </a:extLst>
          </p:cNvPr>
          <p:cNvSpPr txBox="1"/>
          <p:nvPr/>
        </p:nvSpPr>
        <p:spPr>
          <a:xfrm>
            <a:off x="5789350" y="4126047"/>
            <a:ext cx="375552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a:solidFill>
                  <a:schemeClr val="dk1"/>
                </a:solidFill>
                <a:latin typeface="Arial"/>
                <a:ea typeface="Arial"/>
                <a:cs typeface="Arial"/>
                <a:sym typeface="Arial"/>
              </a:rPr>
              <a:t>EJEMPLOS APLICADOS</a:t>
            </a:r>
            <a:endParaRPr sz="1600" b="1">
              <a:solidFill>
                <a:schemeClr val="dk1"/>
              </a:solidFill>
              <a:latin typeface="Arial"/>
              <a:ea typeface="Arial"/>
              <a:cs typeface="Arial"/>
              <a:sym typeface="Arial"/>
            </a:endParaRPr>
          </a:p>
        </p:txBody>
      </p:sp>
      <p:sp>
        <p:nvSpPr>
          <p:cNvPr id="28" name="Google Shape;107;p2">
            <a:extLst>
              <a:ext uri="{FF2B5EF4-FFF2-40B4-BE49-F238E27FC236}">
                <a16:creationId xmlns:a16="http://schemas.microsoft.com/office/drawing/2014/main" id="{15A4BA4D-B3CF-17A3-60E3-16DAACB2DCC5}"/>
              </a:ext>
            </a:extLst>
          </p:cNvPr>
          <p:cNvSpPr txBox="1"/>
          <p:nvPr/>
        </p:nvSpPr>
        <p:spPr>
          <a:xfrm>
            <a:off x="6088108" y="1845264"/>
            <a:ext cx="27148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dirty="0">
                <a:solidFill>
                  <a:schemeClr val="dk1"/>
                </a:solidFill>
                <a:latin typeface="Arial"/>
                <a:ea typeface="Arial"/>
                <a:cs typeface="Arial"/>
                <a:sym typeface="Arial"/>
              </a:rPr>
              <a:t>INDICE</a:t>
            </a:r>
            <a:endParaRPr sz="1800" b="1" dirty="0">
              <a:solidFill>
                <a:schemeClr val="dk1"/>
              </a:solidFill>
              <a:latin typeface="Arial"/>
              <a:ea typeface="Arial"/>
              <a:cs typeface="Arial"/>
              <a:sym typeface="Arial"/>
            </a:endParaRPr>
          </a:p>
        </p:txBody>
      </p:sp>
      <p:sp>
        <p:nvSpPr>
          <p:cNvPr id="29" name="Google Shape;114;p2">
            <a:extLst>
              <a:ext uri="{FF2B5EF4-FFF2-40B4-BE49-F238E27FC236}">
                <a16:creationId xmlns:a16="http://schemas.microsoft.com/office/drawing/2014/main" id="{7E8632D8-637F-7131-F8F0-B3AC7DC2B4AA}"/>
              </a:ext>
            </a:extLst>
          </p:cNvPr>
          <p:cNvSpPr txBox="1"/>
          <p:nvPr/>
        </p:nvSpPr>
        <p:spPr>
          <a:xfrm>
            <a:off x="5821324" y="4907475"/>
            <a:ext cx="19293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600" b="1" u="none">
                <a:solidFill>
                  <a:schemeClr val="dk1"/>
                </a:solidFill>
                <a:latin typeface="Arial"/>
                <a:ea typeface="Arial"/>
                <a:cs typeface="Arial"/>
                <a:sym typeface="Arial"/>
              </a:rPr>
              <a:t>CONCLUSIONES </a:t>
            </a:r>
            <a:endParaRPr/>
          </a:p>
        </p:txBody>
      </p:sp>
    </p:spTree>
    <p:extLst>
      <p:ext uri="{BB962C8B-B14F-4D97-AF65-F5344CB8AC3E}">
        <p14:creationId xmlns:p14="http://schemas.microsoft.com/office/powerpoint/2010/main" val="3714764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8"/>
          <p:cNvSpPr txBox="1"/>
          <p:nvPr/>
        </p:nvSpPr>
        <p:spPr>
          <a:xfrm>
            <a:off x="1070204" y="1736690"/>
            <a:ext cx="7003591" cy="18158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3. Recoger información</a:t>
            </a:r>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 </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Llega el momento de ponerse manos a la obra y recoger información para la auditoría. En esta fase será necesario recopilar datos sobre la organización, procesos, prácticas, etc. Normalmente, las consultoras de RRHH utilizan el cuestionario para saber qué información necesitan.</a:t>
            </a:r>
            <a:endParaRPr/>
          </a:p>
        </p:txBody>
      </p:sp>
      <p:sp>
        <p:nvSpPr>
          <p:cNvPr id="284" name="Google Shape;284;p18"/>
          <p:cNvSpPr txBox="1"/>
          <p:nvPr/>
        </p:nvSpPr>
        <p:spPr>
          <a:xfrm>
            <a:off x="2053193" y="488517"/>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Pasos para hacer una auditoría de recursos humanos</a:t>
            </a:r>
            <a:endParaRPr sz="2800" b="1">
              <a:solidFill>
                <a:srgbClr val="123258"/>
              </a:solidFill>
              <a:latin typeface="Arial"/>
              <a:ea typeface="Arial"/>
              <a:cs typeface="Arial"/>
              <a:sym typeface="Arial"/>
            </a:endParaRPr>
          </a:p>
        </p:txBody>
      </p:sp>
      <p:sp>
        <p:nvSpPr>
          <p:cNvPr id="288" name="Google Shape;288;p18"/>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289" name="Google Shape;289;p18"/>
          <p:cNvPicPr preferRelativeResize="0"/>
          <p:nvPr/>
        </p:nvPicPr>
        <p:blipFill rotWithShape="1">
          <a:blip r:embed="rId3">
            <a:alphaModFix/>
          </a:blip>
          <a:srcRect t="5620" b="10765"/>
          <a:stretch/>
        </p:blipFill>
        <p:spPr>
          <a:xfrm>
            <a:off x="1025295" y="3585269"/>
            <a:ext cx="7048500" cy="2963957"/>
          </a:xfrm>
          <a:prstGeom prst="rect">
            <a:avLst/>
          </a:prstGeom>
          <a:noFill/>
          <a:ln>
            <a:noFill/>
          </a:ln>
        </p:spPr>
      </p:pic>
      <p:pic>
        <p:nvPicPr>
          <p:cNvPr id="9" name="Imagen 8">
            <a:extLst>
              <a:ext uri="{FF2B5EF4-FFF2-40B4-BE49-F238E27FC236}">
                <a16:creationId xmlns:a16="http://schemas.microsoft.com/office/drawing/2014/main" id="{C5A1CD60-FEF6-62DA-64A7-04A7C7770B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B8BF452A-AD6A-B9DB-E944-66EBB2CD538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322" r="44843"/>
          <a:stretch/>
        </p:blipFill>
        <p:spPr>
          <a:xfrm>
            <a:off x="6551373" y="5214667"/>
            <a:ext cx="3044843" cy="2309631"/>
          </a:xfrm>
          <a:prstGeom prst="rect">
            <a:avLst/>
          </a:prstGeom>
        </p:spPr>
      </p:pic>
      <p:pic>
        <p:nvPicPr>
          <p:cNvPr id="3" name="Imagen 2">
            <a:extLst>
              <a:ext uri="{FF2B5EF4-FFF2-40B4-BE49-F238E27FC236}">
                <a16:creationId xmlns:a16="http://schemas.microsoft.com/office/drawing/2014/main" id="{8AF52FAA-DF76-FC11-135A-0A9E3C377C37}"/>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541348" y="5671629"/>
            <a:ext cx="688874" cy="985662"/>
          </a:xfrm>
          <a:prstGeom prst="rect">
            <a:avLst/>
          </a:prstGeom>
        </p:spPr>
      </p:pic>
      <p:pic>
        <p:nvPicPr>
          <p:cNvPr id="4" name="Imagen 3">
            <a:extLst>
              <a:ext uri="{FF2B5EF4-FFF2-40B4-BE49-F238E27FC236}">
                <a16:creationId xmlns:a16="http://schemas.microsoft.com/office/drawing/2014/main" id="{58A0D98F-5B8D-4522-EEC8-71EAF39DAD2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1080" t="31111" b="33121"/>
          <a:stretch/>
        </p:blipFill>
        <p:spPr>
          <a:xfrm rot="2244506" flipH="1">
            <a:off x="-1063566" y="-238454"/>
            <a:ext cx="2369708" cy="1888186"/>
          </a:xfrm>
          <a:prstGeom prst="rect">
            <a:avLst/>
          </a:prstGeom>
        </p:spPr>
      </p:pic>
      <p:pic>
        <p:nvPicPr>
          <p:cNvPr id="5" name="Imagen 4">
            <a:extLst>
              <a:ext uri="{FF2B5EF4-FFF2-40B4-BE49-F238E27FC236}">
                <a16:creationId xmlns:a16="http://schemas.microsoft.com/office/drawing/2014/main" id="{1640A58D-7AE8-FD05-C392-1FEBC18720F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16182" y="3132054"/>
            <a:ext cx="1628989" cy="177683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9"/>
          <p:cNvSpPr txBox="1"/>
          <p:nvPr/>
        </p:nvSpPr>
        <p:spPr>
          <a:xfrm>
            <a:off x="1070204" y="1736690"/>
            <a:ext cx="7003591" cy="18158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4. Comparar los resultados</a:t>
            </a:r>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 </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Para evaluar los resultados obtenidos, se comparan con los ofrecidos por otras empresas de tamaño similar o el histórico de la propia empresa (de haberlo). Poner los datos en un contexto nos ayudará a entender mejor cuál es el desempeño de la organización en el área analizada.</a:t>
            </a:r>
            <a:endParaRPr/>
          </a:p>
        </p:txBody>
      </p:sp>
      <p:sp>
        <p:nvSpPr>
          <p:cNvPr id="295" name="Google Shape;295;p19"/>
          <p:cNvSpPr txBox="1"/>
          <p:nvPr/>
        </p:nvSpPr>
        <p:spPr>
          <a:xfrm>
            <a:off x="2053193" y="488517"/>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Pasos para hacer una auditoría de recursos humanos</a:t>
            </a:r>
            <a:endParaRPr sz="2800" b="1">
              <a:solidFill>
                <a:srgbClr val="123258"/>
              </a:solidFill>
              <a:latin typeface="Arial"/>
              <a:ea typeface="Arial"/>
              <a:cs typeface="Arial"/>
              <a:sym typeface="Arial"/>
            </a:endParaRPr>
          </a:p>
        </p:txBody>
      </p:sp>
      <p:sp>
        <p:nvSpPr>
          <p:cNvPr id="299" name="Google Shape;299;p19"/>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300" name="Google Shape;300;p19"/>
          <p:cNvPicPr preferRelativeResize="0"/>
          <p:nvPr/>
        </p:nvPicPr>
        <p:blipFill rotWithShape="1">
          <a:blip r:embed="rId3">
            <a:alphaModFix/>
          </a:blip>
          <a:srcRect t="9055"/>
          <a:stretch/>
        </p:blipFill>
        <p:spPr>
          <a:xfrm>
            <a:off x="3053330" y="3552572"/>
            <a:ext cx="3548806" cy="3227475"/>
          </a:xfrm>
          <a:prstGeom prst="rect">
            <a:avLst/>
          </a:prstGeom>
          <a:noFill/>
          <a:ln>
            <a:noFill/>
          </a:ln>
        </p:spPr>
      </p:pic>
      <p:pic>
        <p:nvPicPr>
          <p:cNvPr id="9" name="Imagen 8">
            <a:extLst>
              <a:ext uri="{FF2B5EF4-FFF2-40B4-BE49-F238E27FC236}">
                <a16:creationId xmlns:a16="http://schemas.microsoft.com/office/drawing/2014/main" id="{5132BD71-14BB-D600-AC51-849CA85802F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 name="Elipse 1">
            <a:extLst>
              <a:ext uri="{FF2B5EF4-FFF2-40B4-BE49-F238E27FC236}">
                <a16:creationId xmlns:a16="http://schemas.microsoft.com/office/drawing/2014/main" id="{75D21E3B-FA2F-793A-615E-C31B8F0819CD}"/>
              </a:ext>
            </a:extLst>
          </p:cNvPr>
          <p:cNvSpPr/>
          <p:nvPr/>
        </p:nvSpPr>
        <p:spPr>
          <a:xfrm>
            <a:off x="6798142" y="491743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95115050-6DBB-5278-3EE6-C597462F84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798142" y="4003654"/>
            <a:ext cx="1352276" cy="2365829"/>
          </a:xfrm>
          <a:prstGeom prst="rect">
            <a:avLst/>
          </a:prstGeom>
        </p:spPr>
      </p:pic>
      <p:pic>
        <p:nvPicPr>
          <p:cNvPr id="4" name="Imagen 3">
            <a:extLst>
              <a:ext uri="{FF2B5EF4-FFF2-40B4-BE49-F238E27FC236}">
                <a16:creationId xmlns:a16="http://schemas.microsoft.com/office/drawing/2014/main" id="{84BDA983-71D7-B7CD-649F-FA68308C8BED}"/>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64632" y="5461438"/>
            <a:ext cx="688874" cy="9856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0"/>
          <p:cNvSpPr txBox="1"/>
          <p:nvPr/>
        </p:nvSpPr>
        <p:spPr>
          <a:xfrm>
            <a:off x="1070204" y="1736690"/>
            <a:ext cx="7121037" cy="18158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5. Elaborar un informe</a:t>
            </a:r>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 </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El siguiente paso es recoger los resultados obtenidos y presentarlos en un informe completo. Así, el equipo de RRHH puede revisarlo fácilmente e incluso llegar a manos de miembros de la dirección. Además, a partir de este análisis se suelen proponer acciones de mejoras concretas.</a:t>
            </a:r>
            <a:endParaRPr/>
          </a:p>
        </p:txBody>
      </p:sp>
      <p:sp>
        <p:nvSpPr>
          <p:cNvPr id="306" name="Google Shape;306;p20"/>
          <p:cNvSpPr txBox="1"/>
          <p:nvPr/>
        </p:nvSpPr>
        <p:spPr>
          <a:xfrm>
            <a:off x="2053193" y="488517"/>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Pasos para hacer una auditoría de recursos humanos</a:t>
            </a:r>
            <a:endParaRPr sz="2800" b="1">
              <a:solidFill>
                <a:srgbClr val="123258"/>
              </a:solidFill>
              <a:latin typeface="Arial"/>
              <a:ea typeface="Arial"/>
              <a:cs typeface="Arial"/>
              <a:sym typeface="Arial"/>
            </a:endParaRPr>
          </a:p>
        </p:txBody>
      </p:sp>
      <p:sp>
        <p:nvSpPr>
          <p:cNvPr id="310" name="Google Shape;310;p20"/>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311" name="Google Shape;311;p20"/>
          <p:cNvPicPr preferRelativeResize="0"/>
          <p:nvPr/>
        </p:nvPicPr>
        <p:blipFill rotWithShape="1">
          <a:blip r:embed="rId3">
            <a:alphaModFix/>
          </a:blip>
          <a:srcRect/>
          <a:stretch/>
        </p:blipFill>
        <p:spPr>
          <a:xfrm>
            <a:off x="1187649" y="3615786"/>
            <a:ext cx="7003592" cy="2585688"/>
          </a:xfrm>
          <a:prstGeom prst="rect">
            <a:avLst/>
          </a:prstGeom>
          <a:noFill/>
          <a:ln>
            <a:noFill/>
          </a:ln>
        </p:spPr>
      </p:pic>
      <p:pic>
        <p:nvPicPr>
          <p:cNvPr id="9" name="Imagen 8">
            <a:extLst>
              <a:ext uri="{FF2B5EF4-FFF2-40B4-BE49-F238E27FC236}">
                <a16:creationId xmlns:a16="http://schemas.microsoft.com/office/drawing/2014/main" id="{521E338A-2B5F-3BF7-2332-B12728BFF43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4BE7AEAD-A612-D7D2-8F2C-64E97B4EC24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322" r="44843"/>
          <a:stretch/>
        </p:blipFill>
        <p:spPr>
          <a:xfrm>
            <a:off x="6363363" y="5382301"/>
            <a:ext cx="3044843" cy="2309631"/>
          </a:xfrm>
          <a:prstGeom prst="rect">
            <a:avLst/>
          </a:prstGeom>
        </p:spPr>
      </p:pic>
      <p:pic>
        <p:nvPicPr>
          <p:cNvPr id="3" name="Imagen 2">
            <a:extLst>
              <a:ext uri="{FF2B5EF4-FFF2-40B4-BE49-F238E27FC236}">
                <a16:creationId xmlns:a16="http://schemas.microsoft.com/office/drawing/2014/main" id="{3E7BACCF-920B-E40B-DA88-B2037B9E45AC}"/>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267477" y="5829580"/>
            <a:ext cx="688874" cy="985662"/>
          </a:xfrm>
          <a:prstGeom prst="rect">
            <a:avLst/>
          </a:prstGeom>
        </p:spPr>
      </p:pic>
      <p:pic>
        <p:nvPicPr>
          <p:cNvPr id="4" name="Imagen 3">
            <a:extLst>
              <a:ext uri="{FF2B5EF4-FFF2-40B4-BE49-F238E27FC236}">
                <a16:creationId xmlns:a16="http://schemas.microsoft.com/office/drawing/2014/main" id="{3A43161D-E76E-9AF5-D258-A4AA2A15701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1080" t="31111" b="33121"/>
          <a:stretch/>
        </p:blipFill>
        <p:spPr>
          <a:xfrm rot="2244506" flipH="1">
            <a:off x="-1063566" y="-238454"/>
            <a:ext cx="2369708" cy="1888186"/>
          </a:xfrm>
          <a:prstGeom prst="rect">
            <a:avLst/>
          </a:prstGeom>
        </p:spPr>
      </p:pic>
      <p:pic>
        <p:nvPicPr>
          <p:cNvPr id="5" name="Imagen 4">
            <a:extLst>
              <a:ext uri="{FF2B5EF4-FFF2-40B4-BE49-F238E27FC236}">
                <a16:creationId xmlns:a16="http://schemas.microsoft.com/office/drawing/2014/main" id="{4D878AFF-DDEB-4B28-86E0-C90BE2F34D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16182" y="3132054"/>
            <a:ext cx="1628989" cy="177683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1"/>
          <p:cNvSpPr txBox="1"/>
          <p:nvPr/>
        </p:nvSpPr>
        <p:spPr>
          <a:xfrm>
            <a:off x="1070204" y="1736690"/>
            <a:ext cx="7003591" cy="18158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6. Crear un plan de acción</a:t>
            </a:r>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 </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Con los cambios sugeridos por la consultora de RRHH a raíz de la auditoría, la empresa debe diseñar un plan de acción que recoja las tareas que se van a llevar a cabo. Es importante ser específicos, establecer objetivos y plazos concretos.</a:t>
            </a:r>
            <a:endParaRPr/>
          </a:p>
        </p:txBody>
      </p:sp>
      <p:sp>
        <p:nvSpPr>
          <p:cNvPr id="317" name="Google Shape;317;p21"/>
          <p:cNvSpPr txBox="1"/>
          <p:nvPr/>
        </p:nvSpPr>
        <p:spPr>
          <a:xfrm>
            <a:off x="2053193" y="488517"/>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Pasos para hacer una auditoría de recursos humanos</a:t>
            </a:r>
            <a:endParaRPr sz="2800" b="1">
              <a:solidFill>
                <a:srgbClr val="123258"/>
              </a:solidFill>
              <a:latin typeface="Arial"/>
              <a:ea typeface="Arial"/>
              <a:cs typeface="Arial"/>
              <a:sym typeface="Arial"/>
            </a:endParaRPr>
          </a:p>
        </p:txBody>
      </p:sp>
      <p:sp>
        <p:nvSpPr>
          <p:cNvPr id="321" name="Google Shape;321;p21"/>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322" name="Google Shape;322;p21"/>
          <p:cNvPicPr preferRelativeResize="0"/>
          <p:nvPr/>
        </p:nvPicPr>
        <p:blipFill rotWithShape="1">
          <a:blip r:embed="rId3">
            <a:alphaModFix/>
          </a:blip>
          <a:srcRect/>
          <a:stretch/>
        </p:blipFill>
        <p:spPr>
          <a:xfrm>
            <a:off x="3906080" y="3298195"/>
            <a:ext cx="2712834" cy="3429000"/>
          </a:xfrm>
          <a:prstGeom prst="rect">
            <a:avLst/>
          </a:prstGeom>
          <a:noFill/>
          <a:ln>
            <a:noFill/>
          </a:ln>
        </p:spPr>
      </p:pic>
      <p:pic>
        <p:nvPicPr>
          <p:cNvPr id="9" name="Imagen 8">
            <a:extLst>
              <a:ext uri="{FF2B5EF4-FFF2-40B4-BE49-F238E27FC236}">
                <a16:creationId xmlns:a16="http://schemas.microsoft.com/office/drawing/2014/main" id="{2F900A8B-96F5-68B8-91B0-91F609DF6D6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 name="Elipse 1">
            <a:extLst>
              <a:ext uri="{FF2B5EF4-FFF2-40B4-BE49-F238E27FC236}">
                <a16:creationId xmlns:a16="http://schemas.microsoft.com/office/drawing/2014/main" id="{728DCA88-51B2-D084-1551-76AA8F63F364}"/>
              </a:ext>
            </a:extLst>
          </p:cNvPr>
          <p:cNvSpPr/>
          <p:nvPr/>
        </p:nvSpPr>
        <p:spPr>
          <a:xfrm>
            <a:off x="6798142" y="491743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FB204404-2A96-63C9-0041-1F8256E53C0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670216" y="4116635"/>
            <a:ext cx="1352276" cy="2365829"/>
          </a:xfrm>
          <a:prstGeom prst="rect">
            <a:avLst/>
          </a:prstGeom>
        </p:spPr>
      </p:pic>
      <p:pic>
        <p:nvPicPr>
          <p:cNvPr id="4" name="Imagen 3">
            <a:extLst>
              <a:ext uri="{FF2B5EF4-FFF2-40B4-BE49-F238E27FC236}">
                <a16:creationId xmlns:a16="http://schemas.microsoft.com/office/drawing/2014/main" id="{BE89F156-9FCB-53E4-99D9-932AFD9DE47E}"/>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64632" y="5461438"/>
            <a:ext cx="688874" cy="98566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2"/>
          <p:cNvSpPr txBox="1"/>
          <p:nvPr/>
        </p:nvSpPr>
        <p:spPr>
          <a:xfrm>
            <a:off x="1070204" y="1736690"/>
            <a:ext cx="7003591" cy="18158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7. Seguir mejorando</a:t>
            </a:r>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 </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La auditoría de RRHH es solo una pequeña parte del proceso. Los responsables de RRHH deben introducir una cultura de mejora continua de las políticas y los procesos internos del departamento. Así, la organización nunca dejará de mejorar y conservará su ventaja competitiva.</a:t>
            </a:r>
            <a:endParaRPr/>
          </a:p>
        </p:txBody>
      </p:sp>
      <p:sp>
        <p:nvSpPr>
          <p:cNvPr id="328" name="Google Shape;328;p22"/>
          <p:cNvSpPr txBox="1"/>
          <p:nvPr/>
        </p:nvSpPr>
        <p:spPr>
          <a:xfrm>
            <a:off x="2053193" y="488517"/>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Pasos para hacer una auditoría de recursos humanos</a:t>
            </a:r>
            <a:endParaRPr sz="2800" b="1">
              <a:solidFill>
                <a:srgbClr val="123258"/>
              </a:solidFill>
              <a:latin typeface="Arial"/>
              <a:ea typeface="Arial"/>
              <a:cs typeface="Arial"/>
              <a:sym typeface="Arial"/>
            </a:endParaRPr>
          </a:p>
        </p:txBody>
      </p:sp>
      <p:sp>
        <p:nvSpPr>
          <p:cNvPr id="332" name="Google Shape;332;p22"/>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333" name="Google Shape;333;p22"/>
          <p:cNvPicPr preferRelativeResize="0"/>
          <p:nvPr/>
        </p:nvPicPr>
        <p:blipFill rotWithShape="1">
          <a:blip r:embed="rId3">
            <a:alphaModFix/>
          </a:blip>
          <a:srcRect l="14339" t="5182" r="10140" b="4887"/>
          <a:stretch/>
        </p:blipFill>
        <p:spPr>
          <a:xfrm>
            <a:off x="3674377" y="3552572"/>
            <a:ext cx="2650921" cy="3156751"/>
          </a:xfrm>
          <a:prstGeom prst="rect">
            <a:avLst/>
          </a:prstGeom>
          <a:noFill/>
          <a:ln>
            <a:noFill/>
          </a:ln>
        </p:spPr>
      </p:pic>
      <p:pic>
        <p:nvPicPr>
          <p:cNvPr id="9" name="Imagen 8">
            <a:extLst>
              <a:ext uri="{FF2B5EF4-FFF2-40B4-BE49-F238E27FC236}">
                <a16:creationId xmlns:a16="http://schemas.microsoft.com/office/drawing/2014/main" id="{3F098AE2-FE9E-C97A-95D7-D913155640B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3D226F83-3D0A-E578-32A0-C2F65F9E37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4135" y="1089699"/>
            <a:ext cx="6891740" cy="4660232"/>
          </a:xfrm>
          <a:prstGeom prst="rect">
            <a:avLst/>
          </a:prstGeom>
        </p:spPr>
      </p:pic>
      <p:sp>
        <p:nvSpPr>
          <p:cNvPr id="3" name="Elipse 2">
            <a:extLst>
              <a:ext uri="{FF2B5EF4-FFF2-40B4-BE49-F238E27FC236}">
                <a16:creationId xmlns:a16="http://schemas.microsoft.com/office/drawing/2014/main" id="{B36398A2-7420-382D-0526-45C1CA3226F6}"/>
              </a:ext>
            </a:extLst>
          </p:cNvPr>
          <p:cNvSpPr/>
          <p:nvPr/>
        </p:nvSpPr>
        <p:spPr>
          <a:xfrm>
            <a:off x="6798142" y="529296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A6AF32FA-545A-2CA9-46CF-84B92B0CA93F}"/>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781131" y="5645894"/>
            <a:ext cx="688874" cy="985662"/>
          </a:xfrm>
          <a:prstGeom prst="rect">
            <a:avLst/>
          </a:prstGeom>
        </p:spPr>
      </p:pic>
      <p:pic>
        <p:nvPicPr>
          <p:cNvPr id="5" name="Imagen 4">
            <a:extLst>
              <a:ext uri="{FF2B5EF4-FFF2-40B4-BE49-F238E27FC236}">
                <a16:creationId xmlns:a16="http://schemas.microsoft.com/office/drawing/2014/main" id="{89C623F3-E7E5-DEC6-1071-7172A6B1E13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504" b="65503"/>
          <a:stretch/>
        </p:blipFill>
        <p:spPr>
          <a:xfrm>
            <a:off x="7157963" y="4270666"/>
            <a:ext cx="1352276" cy="23658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3"/>
          <p:cNvSpPr txBox="1"/>
          <p:nvPr/>
        </p:nvSpPr>
        <p:spPr>
          <a:xfrm>
            <a:off x="1220269" y="1388941"/>
            <a:ext cx="7003591"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El auditor es aquel profesional que realizará la auditoría interna, aunque esta también puede ser llevada a cabo por una persona de dentro de la empresa con conocimientos técnicos suficientes (aunque se recomienda que se haga externamente, para asegurar la objetividad del análisis).</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La empresa deberá facilitar al auditor todos los datos que este crea necesarios, de modo que pueda conocer su verdadera situación y los detalles que la hacen avanzar y/o retroceder, así como aquellos puntos en los que no está cumpliendo con el reglamento.</a:t>
            </a:r>
            <a:endParaRPr/>
          </a:p>
        </p:txBody>
      </p:sp>
      <p:sp>
        <p:nvSpPr>
          <p:cNvPr id="339" name="Google Shape;339;p23"/>
          <p:cNvSpPr txBox="1"/>
          <p:nvPr/>
        </p:nvSpPr>
        <p:spPr>
          <a:xfrm>
            <a:off x="2053193" y="488517"/>
            <a:ext cx="583259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La figura del auditor</a:t>
            </a:r>
            <a:endParaRPr sz="2800" b="1">
              <a:solidFill>
                <a:srgbClr val="123258"/>
              </a:solidFill>
              <a:latin typeface="Arial"/>
              <a:ea typeface="Arial"/>
              <a:cs typeface="Arial"/>
              <a:sym typeface="Arial"/>
            </a:endParaRPr>
          </a:p>
        </p:txBody>
      </p:sp>
      <p:sp>
        <p:nvSpPr>
          <p:cNvPr id="343" name="Google Shape;343;p23"/>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344" name="Google Shape;344;p23"/>
          <p:cNvPicPr preferRelativeResize="0"/>
          <p:nvPr/>
        </p:nvPicPr>
        <p:blipFill rotWithShape="1">
          <a:blip r:embed="rId3">
            <a:alphaModFix/>
          </a:blip>
          <a:srcRect t="12264" b="9112"/>
          <a:stretch/>
        </p:blipFill>
        <p:spPr>
          <a:xfrm>
            <a:off x="2703457" y="3697265"/>
            <a:ext cx="4037214" cy="2921028"/>
          </a:xfrm>
          <a:prstGeom prst="rect">
            <a:avLst/>
          </a:prstGeom>
          <a:noFill/>
          <a:ln>
            <a:noFill/>
          </a:ln>
        </p:spPr>
      </p:pic>
      <p:pic>
        <p:nvPicPr>
          <p:cNvPr id="9" name="Imagen 8">
            <a:extLst>
              <a:ext uri="{FF2B5EF4-FFF2-40B4-BE49-F238E27FC236}">
                <a16:creationId xmlns:a16="http://schemas.microsoft.com/office/drawing/2014/main" id="{547F76FC-264B-4176-B7ED-3AE4871D54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 name="Elipse 1">
            <a:extLst>
              <a:ext uri="{FF2B5EF4-FFF2-40B4-BE49-F238E27FC236}">
                <a16:creationId xmlns:a16="http://schemas.microsoft.com/office/drawing/2014/main" id="{DBC75EEE-EBC6-9F88-89D8-B29EAAD602C3}"/>
              </a:ext>
            </a:extLst>
          </p:cNvPr>
          <p:cNvSpPr/>
          <p:nvPr/>
        </p:nvSpPr>
        <p:spPr>
          <a:xfrm>
            <a:off x="6798142" y="491743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3BF0FB5A-669B-BE5F-EF5A-7202B59E8E8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740671" y="4074469"/>
            <a:ext cx="1352276" cy="2365829"/>
          </a:xfrm>
          <a:prstGeom prst="rect">
            <a:avLst/>
          </a:prstGeom>
        </p:spPr>
      </p:pic>
      <p:pic>
        <p:nvPicPr>
          <p:cNvPr id="4" name="Imagen 3">
            <a:extLst>
              <a:ext uri="{FF2B5EF4-FFF2-40B4-BE49-F238E27FC236}">
                <a16:creationId xmlns:a16="http://schemas.microsoft.com/office/drawing/2014/main" id="{A0836A5F-A139-CAF1-C841-84283B3A24E1}"/>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64632" y="5461438"/>
            <a:ext cx="688874" cy="98566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4"/>
          <p:cNvSpPr txBox="1"/>
          <p:nvPr/>
        </p:nvSpPr>
        <p:spPr>
          <a:xfrm>
            <a:off x="1143000" y="1401286"/>
            <a:ext cx="7003591" cy="28007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La auditoría laboral interna es aquella que se centra en revisar los tipos de contrato que una empresa está empleando con sus trabajadores, además de otros factores relacionados y de vital importancia para el desarrollo óptimo de la empresa.</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Al existir varios tipos de contrato laboral, que se utilice uno y no otro puede repercutir tanto en la eficiencia de los empleados como en los costes de la empresa. Es decir, este tipo de auditoría nos demuestra qué tipo de contrato es mejor para cada trabajador, cuando lo que se quiere es que el desarrollo de los procesos y la actividad de la empresa en general sean eficaces.</a:t>
            </a:r>
            <a:endParaRPr/>
          </a:p>
        </p:txBody>
      </p:sp>
      <p:sp>
        <p:nvSpPr>
          <p:cNvPr id="350" name="Google Shape;350;p24"/>
          <p:cNvSpPr txBox="1"/>
          <p:nvPr/>
        </p:nvSpPr>
        <p:spPr>
          <a:xfrm>
            <a:off x="2053193" y="488517"/>
            <a:ext cx="583259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Revisión de contratos</a:t>
            </a:r>
            <a:endParaRPr sz="2800" b="1">
              <a:solidFill>
                <a:srgbClr val="123258"/>
              </a:solidFill>
              <a:latin typeface="Arial"/>
              <a:ea typeface="Arial"/>
              <a:cs typeface="Arial"/>
              <a:sym typeface="Arial"/>
            </a:endParaRPr>
          </a:p>
        </p:txBody>
      </p:sp>
      <p:sp>
        <p:nvSpPr>
          <p:cNvPr id="354" name="Google Shape;354;p24"/>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355" name="Google Shape;355;p24"/>
          <p:cNvPicPr preferRelativeResize="0"/>
          <p:nvPr/>
        </p:nvPicPr>
        <p:blipFill rotWithShape="1">
          <a:blip r:embed="rId3">
            <a:alphaModFix/>
          </a:blip>
          <a:srcRect/>
          <a:stretch/>
        </p:blipFill>
        <p:spPr>
          <a:xfrm>
            <a:off x="2688069" y="4025166"/>
            <a:ext cx="3913452" cy="2571224"/>
          </a:xfrm>
          <a:prstGeom prst="rect">
            <a:avLst/>
          </a:prstGeom>
          <a:noFill/>
          <a:ln>
            <a:noFill/>
          </a:ln>
        </p:spPr>
      </p:pic>
      <p:pic>
        <p:nvPicPr>
          <p:cNvPr id="9" name="Imagen 8">
            <a:extLst>
              <a:ext uri="{FF2B5EF4-FFF2-40B4-BE49-F238E27FC236}">
                <a16:creationId xmlns:a16="http://schemas.microsoft.com/office/drawing/2014/main" id="{2DC7F46A-151F-6E23-9464-ADB8F3134C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539AA330-21CE-ED0C-DCCB-484EB5B5A32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322" r="44843"/>
          <a:stretch/>
        </p:blipFill>
        <p:spPr>
          <a:xfrm>
            <a:off x="6298361" y="5572379"/>
            <a:ext cx="3044843" cy="2309631"/>
          </a:xfrm>
          <a:prstGeom prst="rect">
            <a:avLst/>
          </a:prstGeom>
        </p:spPr>
      </p:pic>
      <p:pic>
        <p:nvPicPr>
          <p:cNvPr id="3" name="Imagen 2">
            <a:extLst>
              <a:ext uri="{FF2B5EF4-FFF2-40B4-BE49-F238E27FC236}">
                <a16:creationId xmlns:a16="http://schemas.microsoft.com/office/drawing/2014/main" id="{0E264020-29E3-56BA-6963-92F4198ECDCE}"/>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283488" y="6103559"/>
            <a:ext cx="688874" cy="985662"/>
          </a:xfrm>
          <a:prstGeom prst="rect">
            <a:avLst/>
          </a:prstGeom>
        </p:spPr>
      </p:pic>
      <p:pic>
        <p:nvPicPr>
          <p:cNvPr id="4" name="Imagen 3">
            <a:extLst>
              <a:ext uri="{FF2B5EF4-FFF2-40B4-BE49-F238E27FC236}">
                <a16:creationId xmlns:a16="http://schemas.microsoft.com/office/drawing/2014/main" id="{A0C79574-2B43-0C4C-3403-586BE0F560F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1080" t="31111" b="33121"/>
          <a:stretch/>
        </p:blipFill>
        <p:spPr>
          <a:xfrm rot="2244506" flipH="1">
            <a:off x="-1063566" y="-238454"/>
            <a:ext cx="2369708" cy="1888186"/>
          </a:xfrm>
          <a:prstGeom prst="rect">
            <a:avLst/>
          </a:prstGeom>
        </p:spPr>
      </p:pic>
      <p:pic>
        <p:nvPicPr>
          <p:cNvPr id="5" name="Imagen 4">
            <a:extLst>
              <a:ext uri="{FF2B5EF4-FFF2-40B4-BE49-F238E27FC236}">
                <a16:creationId xmlns:a16="http://schemas.microsoft.com/office/drawing/2014/main" id="{CABC1EA7-E4E2-F78C-4544-CC914F92591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16182" y="3132054"/>
            <a:ext cx="1628989" cy="177683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5"/>
          <p:cNvSpPr txBox="1"/>
          <p:nvPr/>
        </p:nvSpPr>
        <p:spPr>
          <a:xfrm>
            <a:off x="1065523" y="1473752"/>
            <a:ext cx="7310398" cy="280076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Pongamos esta situación como ejemplo: En una empresa hay un empleado que tiene un contrato de jornada completa, pero podría desempeñar su función sin sacrificar la calidad de su trabajo ejerciendo su actividad únicamente con la mitad de horas. Para la empresa, cambiar este contrato de jornada completa a uno media jornada sería beneficioso.</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También puede suceder el caso contrario: Que en una empresa haya un empleado que tenga que trabajar en varios proyectos con un contrato a media jornada, haciendo que el desarrollo de sus funciones sea más lento. A la empresa le puede interesar proporcionarle un contrato de más horas, para que los objetivos del trabajador se cumplan en un período de tiempo menor.</a:t>
            </a:r>
            <a:endParaRPr/>
          </a:p>
        </p:txBody>
      </p:sp>
      <p:sp>
        <p:nvSpPr>
          <p:cNvPr id="361" name="Google Shape;361;p25"/>
          <p:cNvSpPr txBox="1"/>
          <p:nvPr/>
        </p:nvSpPr>
        <p:spPr>
          <a:xfrm>
            <a:off x="2053193" y="488517"/>
            <a:ext cx="583259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Ejemplos Revisión de contratos</a:t>
            </a:r>
            <a:endParaRPr sz="2800" b="1">
              <a:solidFill>
                <a:srgbClr val="123258"/>
              </a:solidFill>
              <a:latin typeface="Arial"/>
              <a:ea typeface="Arial"/>
              <a:cs typeface="Arial"/>
              <a:sym typeface="Arial"/>
            </a:endParaRPr>
          </a:p>
        </p:txBody>
      </p:sp>
      <p:sp>
        <p:nvSpPr>
          <p:cNvPr id="365" name="Google Shape;365;p25"/>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366" name="Google Shape;366;p25"/>
          <p:cNvPicPr preferRelativeResize="0"/>
          <p:nvPr/>
        </p:nvPicPr>
        <p:blipFill rotWithShape="1">
          <a:blip r:embed="rId3">
            <a:alphaModFix/>
          </a:blip>
          <a:srcRect/>
          <a:stretch/>
        </p:blipFill>
        <p:spPr>
          <a:xfrm>
            <a:off x="3132239" y="4165842"/>
            <a:ext cx="3386007" cy="2733054"/>
          </a:xfrm>
          <a:prstGeom prst="rect">
            <a:avLst/>
          </a:prstGeom>
          <a:noFill/>
          <a:ln>
            <a:noFill/>
          </a:ln>
        </p:spPr>
      </p:pic>
      <p:pic>
        <p:nvPicPr>
          <p:cNvPr id="9" name="Imagen 8">
            <a:extLst>
              <a:ext uri="{FF2B5EF4-FFF2-40B4-BE49-F238E27FC236}">
                <a16:creationId xmlns:a16="http://schemas.microsoft.com/office/drawing/2014/main" id="{6E4D750C-7BB4-B3A9-5153-0D72811F865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 name="Elipse 1">
            <a:extLst>
              <a:ext uri="{FF2B5EF4-FFF2-40B4-BE49-F238E27FC236}">
                <a16:creationId xmlns:a16="http://schemas.microsoft.com/office/drawing/2014/main" id="{65AC47B7-1333-5317-C01E-AD99648B1D03}"/>
              </a:ext>
            </a:extLst>
          </p:cNvPr>
          <p:cNvSpPr/>
          <p:nvPr/>
        </p:nvSpPr>
        <p:spPr>
          <a:xfrm>
            <a:off x="6798142" y="491743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2A6DB74C-5A07-80AE-9327-DF68A86237A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635449" y="4070467"/>
            <a:ext cx="1352276" cy="2365829"/>
          </a:xfrm>
          <a:prstGeom prst="rect">
            <a:avLst/>
          </a:prstGeom>
        </p:spPr>
      </p:pic>
      <p:pic>
        <p:nvPicPr>
          <p:cNvPr id="4" name="Imagen 3">
            <a:extLst>
              <a:ext uri="{FF2B5EF4-FFF2-40B4-BE49-F238E27FC236}">
                <a16:creationId xmlns:a16="http://schemas.microsoft.com/office/drawing/2014/main" id="{922138F6-2932-3A83-DF29-DDE9D61B0006}"/>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64632" y="5461438"/>
            <a:ext cx="688874" cy="98566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6"/>
          <p:cNvSpPr txBox="1"/>
          <p:nvPr/>
        </p:nvSpPr>
        <p:spPr>
          <a:xfrm>
            <a:off x="1070204" y="1736690"/>
            <a:ext cx="7310398" cy="329320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A pesar de que la “revisión de los contratos” es la joya de la corona en cuanto a una auditoría laboral interna se refiere, esta no es su única función.</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Una auditoría laboral interna también tiene que encargarse de llevar a cabo las modificaciones de dichos contratos, revisar los documentos de los trabajadores, los pagos, las vacaciones, etc. Además, también será la responsable de revisar o crear el Reglamento Interno y el Reglamento de Seguridad y Salud de la empresa, asegurándose de que este se cumpla.</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Por último, la auditoría laboral interna también sirve para comprobar que los contratos se están cumpliendo tal y como deberían, ya que cualquier tipo de auditoría interna está estrechamente vinculada con el análisis de la ética empresarial.</a:t>
            </a:r>
            <a:endParaRPr/>
          </a:p>
        </p:txBody>
      </p:sp>
      <p:sp>
        <p:nvSpPr>
          <p:cNvPr id="372" name="Google Shape;372;p26"/>
          <p:cNvSpPr txBox="1"/>
          <p:nvPr/>
        </p:nvSpPr>
        <p:spPr>
          <a:xfrm>
            <a:off x="2053193" y="488517"/>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¿Qué procesos incluye una auditoría laboral de rrhh?</a:t>
            </a:r>
            <a:endParaRPr sz="2800" b="1">
              <a:solidFill>
                <a:srgbClr val="123258"/>
              </a:solidFill>
              <a:latin typeface="Arial"/>
              <a:ea typeface="Arial"/>
              <a:cs typeface="Arial"/>
              <a:sym typeface="Arial"/>
            </a:endParaRPr>
          </a:p>
        </p:txBody>
      </p:sp>
      <p:sp>
        <p:nvSpPr>
          <p:cNvPr id="376" name="Google Shape;376;p26"/>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8" name="Imagen 7">
            <a:extLst>
              <a:ext uri="{FF2B5EF4-FFF2-40B4-BE49-F238E27FC236}">
                <a16:creationId xmlns:a16="http://schemas.microsoft.com/office/drawing/2014/main" id="{0CAA21DF-37EF-C09D-CBD7-42637B8D11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9026D0E6-E16B-F973-1D19-1586CB1924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a:off x="6298361" y="5572379"/>
            <a:ext cx="3044843" cy="2309631"/>
          </a:xfrm>
          <a:prstGeom prst="rect">
            <a:avLst/>
          </a:prstGeom>
        </p:spPr>
      </p:pic>
      <p:pic>
        <p:nvPicPr>
          <p:cNvPr id="3" name="Imagen 2">
            <a:extLst>
              <a:ext uri="{FF2B5EF4-FFF2-40B4-BE49-F238E27FC236}">
                <a16:creationId xmlns:a16="http://schemas.microsoft.com/office/drawing/2014/main" id="{AAE25DBC-1CC0-B265-DEB0-92D557CDE819}"/>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131908" y="6044286"/>
            <a:ext cx="688874" cy="985662"/>
          </a:xfrm>
          <a:prstGeom prst="rect">
            <a:avLst/>
          </a:prstGeom>
        </p:spPr>
      </p:pic>
      <p:pic>
        <p:nvPicPr>
          <p:cNvPr id="4" name="Imagen 3">
            <a:extLst>
              <a:ext uri="{FF2B5EF4-FFF2-40B4-BE49-F238E27FC236}">
                <a16:creationId xmlns:a16="http://schemas.microsoft.com/office/drawing/2014/main" id="{BD09E3CC-C5D1-83BF-3BC2-C334203D08E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080" t="31111" b="33121"/>
          <a:stretch/>
        </p:blipFill>
        <p:spPr>
          <a:xfrm rot="2244506" flipH="1">
            <a:off x="-1063566" y="-238454"/>
            <a:ext cx="2369708" cy="1888186"/>
          </a:xfrm>
          <a:prstGeom prst="rect">
            <a:avLst/>
          </a:prstGeom>
        </p:spPr>
      </p:pic>
      <p:pic>
        <p:nvPicPr>
          <p:cNvPr id="5" name="Imagen 4">
            <a:extLst>
              <a:ext uri="{FF2B5EF4-FFF2-40B4-BE49-F238E27FC236}">
                <a16:creationId xmlns:a16="http://schemas.microsoft.com/office/drawing/2014/main" id="{86BFC229-51C8-6B02-9C86-E4F46DC236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0491" t="74091"/>
          <a:stretch/>
        </p:blipFill>
        <p:spPr>
          <a:xfrm>
            <a:off x="-416182" y="3132054"/>
            <a:ext cx="1628989" cy="177683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7"/>
          <p:cNvSpPr txBox="1"/>
          <p:nvPr/>
        </p:nvSpPr>
        <p:spPr>
          <a:xfrm>
            <a:off x="1070204" y="1736690"/>
            <a:ext cx="7310398" cy="206210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Es importante tener en cuenta que una auditoría es una gran oportunidad para aprender y seguir creciendo, más allá de una valoración negativa del trabajo que ha desempeñado tu departamento de RRHH.</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Son un momento clave para el departamento y para la empresa, del que aprender y seguir avanzando como profesional de RRHH. Si consigues ver la auditoría como una oportunidad en lugar de entenderla como una amenaza, seguramente consigáis llevar a cabo este proceso exitosamente.</a:t>
            </a:r>
            <a:endParaRPr/>
          </a:p>
        </p:txBody>
      </p:sp>
      <p:sp>
        <p:nvSpPr>
          <p:cNvPr id="382" name="Google Shape;382;p27"/>
          <p:cNvSpPr txBox="1"/>
          <p:nvPr/>
        </p:nvSpPr>
        <p:spPr>
          <a:xfrm>
            <a:off x="2053193" y="488517"/>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Factores clave para realizar con éxito una auditoría de RRHH</a:t>
            </a:r>
            <a:endParaRPr sz="2800" b="1">
              <a:solidFill>
                <a:srgbClr val="123258"/>
              </a:solidFill>
              <a:latin typeface="Arial"/>
              <a:ea typeface="Arial"/>
              <a:cs typeface="Arial"/>
              <a:sym typeface="Arial"/>
            </a:endParaRPr>
          </a:p>
        </p:txBody>
      </p:sp>
      <p:sp>
        <p:nvSpPr>
          <p:cNvPr id="386" name="Google Shape;386;p27"/>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387" name="Google Shape;387;p27"/>
          <p:cNvPicPr preferRelativeResize="0"/>
          <p:nvPr/>
        </p:nvPicPr>
        <p:blipFill rotWithShape="1">
          <a:blip r:embed="rId3">
            <a:alphaModFix/>
          </a:blip>
          <a:srcRect/>
          <a:stretch/>
        </p:blipFill>
        <p:spPr>
          <a:xfrm>
            <a:off x="146473" y="3890976"/>
            <a:ext cx="7192952" cy="2613231"/>
          </a:xfrm>
          <a:prstGeom prst="rect">
            <a:avLst/>
          </a:prstGeom>
          <a:noFill/>
          <a:ln>
            <a:noFill/>
          </a:ln>
        </p:spPr>
      </p:pic>
      <p:pic>
        <p:nvPicPr>
          <p:cNvPr id="9" name="Imagen 8">
            <a:extLst>
              <a:ext uri="{FF2B5EF4-FFF2-40B4-BE49-F238E27FC236}">
                <a16:creationId xmlns:a16="http://schemas.microsoft.com/office/drawing/2014/main" id="{553CBF35-CA0D-EA63-E4CF-A233AF7E18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 name="Elipse 1">
            <a:extLst>
              <a:ext uri="{FF2B5EF4-FFF2-40B4-BE49-F238E27FC236}">
                <a16:creationId xmlns:a16="http://schemas.microsoft.com/office/drawing/2014/main" id="{8D542539-3BC8-84C2-07A7-2BB5C8170975}"/>
              </a:ext>
            </a:extLst>
          </p:cNvPr>
          <p:cNvSpPr/>
          <p:nvPr/>
        </p:nvSpPr>
        <p:spPr>
          <a:xfrm>
            <a:off x="6984754" y="5234737"/>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00448C1F-9665-9E53-C9A5-B9958EF795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7157963" y="4270666"/>
            <a:ext cx="1352276" cy="2365829"/>
          </a:xfrm>
          <a:prstGeom prst="rect">
            <a:avLst/>
          </a:prstGeom>
        </p:spPr>
      </p:pic>
      <p:pic>
        <p:nvPicPr>
          <p:cNvPr id="4" name="Imagen 3">
            <a:extLst>
              <a:ext uri="{FF2B5EF4-FFF2-40B4-BE49-F238E27FC236}">
                <a16:creationId xmlns:a16="http://schemas.microsoft.com/office/drawing/2014/main" id="{F9B10F33-FBD2-F994-1305-C93182946D23}"/>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64632" y="5461438"/>
            <a:ext cx="688874" cy="9856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cstate="print">
            <a:extLst>
              <a:ext uri="{28A0092B-C50C-407E-A947-70E740481C1C}">
                <a14:useLocalDpi xmlns:a14="http://schemas.microsoft.com/office/drawing/2010/main" val="0"/>
              </a:ext>
            </a:extLst>
          </a:blip>
          <a:srcRect l="33547" r="-1919"/>
          <a:stretch/>
        </p:blipFill>
        <p:spPr>
          <a:xfrm>
            <a:off x="0" y="-25401"/>
            <a:ext cx="6438900" cy="6883401"/>
          </a:xfrm>
          <a:prstGeom prst="rect">
            <a:avLst/>
          </a:prstGeom>
        </p:spPr>
      </p:pic>
      <p:sp>
        <p:nvSpPr>
          <p:cNvPr id="28" name="Rectángulo 27"/>
          <p:cNvSpPr/>
          <p:nvPr/>
        </p:nvSpPr>
        <p:spPr>
          <a:xfrm>
            <a:off x="-8792" y="0"/>
            <a:ext cx="7412891" cy="6858000"/>
          </a:xfrm>
          <a:prstGeom prst="rect">
            <a:avLst/>
          </a:prstGeom>
          <a:solidFill>
            <a:srgbClr val="4A318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raso 2"/>
          <p:cNvSpPr/>
          <p:nvPr/>
        </p:nvSpPr>
        <p:spPr>
          <a:xfrm rot="10800000">
            <a:off x="2301876" y="0"/>
            <a:ext cx="6858000" cy="6858000"/>
          </a:xfrm>
          <a:prstGeom prst="flowChartDelay">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113569" y="1851268"/>
            <a:ext cx="3313967" cy="3130062"/>
          </a:xfrm>
          <a:prstGeom prst="ellipse">
            <a:avLst/>
          </a:prstGeom>
          <a:solidFill>
            <a:srgbClr val="76CBF3">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73400" b="69101"/>
          <a:stretch/>
        </p:blipFill>
        <p:spPr>
          <a:xfrm>
            <a:off x="3303659" y="3367443"/>
            <a:ext cx="1468391" cy="2119086"/>
          </a:xfrm>
          <a:prstGeom prst="rect">
            <a:avLst/>
          </a:prstGeom>
        </p:spPr>
      </p:pic>
      <p:sp>
        <p:nvSpPr>
          <p:cNvPr id="11" name="Google Shape;126;p3">
            <a:extLst>
              <a:ext uri="{FF2B5EF4-FFF2-40B4-BE49-F238E27FC236}">
                <a16:creationId xmlns:a16="http://schemas.microsoft.com/office/drawing/2014/main" id="{98ADDDEC-940A-969D-482E-06685D2FAAA2}"/>
              </a:ext>
            </a:extLst>
          </p:cNvPr>
          <p:cNvSpPr txBox="1"/>
          <p:nvPr/>
        </p:nvSpPr>
        <p:spPr>
          <a:xfrm>
            <a:off x="5381061" y="2167113"/>
            <a:ext cx="3383526"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bg1"/>
              </a:buClr>
              <a:buSzPts val="1800"/>
              <a:buFont typeface="Arial"/>
              <a:buChar char="•"/>
            </a:pPr>
            <a:r>
              <a:rPr lang="es-ES" sz="1800" b="1" dirty="0">
                <a:solidFill>
                  <a:schemeClr val="bg1"/>
                </a:solidFill>
                <a:latin typeface="Arial"/>
                <a:ea typeface="Arial"/>
                <a:cs typeface="Arial"/>
                <a:sym typeface="Arial"/>
              </a:rPr>
              <a:t>Supervisar</a:t>
            </a:r>
            <a:endParaRPr dirty="0">
              <a:solidFill>
                <a:schemeClr val="bg1"/>
              </a:solidFill>
            </a:endParaRPr>
          </a:p>
          <a:p>
            <a:pPr marL="285750" marR="0" lvl="0" indent="-285750" algn="l" rtl="0">
              <a:spcBef>
                <a:spcPts val="0"/>
              </a:spcBef>
              <a:spcAft>
                <a:spcPts val="0"/>
              </a:spcAft>
              <a:buClr>
                <a:schemeClr val="bg1"/>
              </a:buClr>
              <a:buSzPts val="1800"/>
              <a:buFont typeface="Arial"/>
              <a:buChar char="•"/>
            </a:pPr>
            <a:r>
              <a:rPr lang="es-ES" sz="1800" b="1" dirty="0">
                <a:solidFill>
                  <a:schemeClr val="bg1"/>
                </a:solidFill>
                <a:latin typeface="Arial"/>
                <a:ea typeface="Arial"/>
                <a:cs typeface="Arial"/>
                <a:sym typeface="Arial"/>
              </a:rPr>
              <a:t>¿Que auditar?</a:t>
            </a:r>
            <a:endParaRPr dirty="0">
              <a:solidFill>
                <a:schemeClr val="bg1"/>
              </a:solidFill>
            </a:endParaRPr>
          </a:p>
          <a:p>
            <a:pPr marL="285750" marR="0" lvl="0" indent="-285750" algn="l" rtl="0">
              <a:spcBef>
                <a:spcPts val="0"/>
              </a:spcBef>
              <a:spcAft>
                <a:spcPts val="0"/>
              </a:spcAft>
              <a:buClr>
                <a:schemeClr val="bg1"/>
              </a:buClr>
              <a:buSzPts val="1800"/>
              <a:buFont typeface="Arial"/>
              <a:buChar char="•"/>
            </a:pPr>
            <a:r>
              <a:rPr lang="es-ES" sz="1800" b="1" dirty="0">
                <a:solidFill>
                  <a:schemeClr val="bg1"/>
                </a:solidFill>
                <a:latin typeface="Arial"/>
                <a:ea typeface="Arial"/>
                <a:cs typeface="Arial"/>
                <a:sym typeface="Arial"/>
              </a:rPr>
              <a:t>¿Por qué auditar?</a:t>
            </a:r>
            <a:endParaRPr dirty="0">
              <a:solidFill>
                <a:schemeClr val="bg1"/>
              </a:solidFill>
            </a:endParaRPr>
          </a:p>
          <a:p>
            <a:pPr marL="285750" marR="0" lvl="0" indent="-285750" algn="l" rtl="0">
              <a:spcBef>
                <a:spcPts val="0"/>
              </a:spcBef>
              <a:spcAft>
                <a:spcPts val="0"/>
              </a:spcAft>
              <a:buClr>
                <a:schemeClr val="bg1"/>
              </a:buClr>
              <a:buSzPts val="1800"/>
              <a:buFont typeface="Arial"/>
              <a:buChar char="•"/>
            </a:pPr>
            <a:r>
              <a:rPr lang="es-ES" sz="1800" b="1" dirty="0">
                <a:solidFill>
                  <a:schemeClr val="bg1"/>
                </a:solidFill>
                <a:latin typeface="Arial"/>
                <a:ea typeface="Arial"/>
                <a:cs typeface="Arial"/>
                <a:sym typeface="Arial"/>
              </a:rPr>
              <a:t>Instrumentos para la realización de auditorias</a:t>
            </a:r>
            <a:endParaRPr dirty="0">
              <a:solidFill>
                <a:schemeClr val="bg1"/>
              </a:solidFill>
            </a:endParaRPr>
          </a:p>
          <a:p>
            <a:pPr marL="285750" marR="0" lvl="0" indent="-285750" algn="l" rtl="0">
              <a:spcBef>
                <a:spcPts val="0"/>
              </a:spcBef>
              <a:spcAft>
                <a:spcPts val="0"/>
              </a:spcAft>
              <a:buClr>
                <a:schemeClr val="bg1"/>
              </a:buClr>
              <a:buSzPts val="1800"/>
              <a:buFont typeface="Arial"/>
              <a:buChar char="•"/>
            </a:pPr>
            <a:r>
              <a:rPr lang="es-ES" sz="1800" b="1" dirty="0">
                <a:solidFill>
                  <a:schemeClr val="bg1"/>
                </a:solidFill>
                <a:latin typeface="Arial"/>
                <a:ea typeface="Arial"/>
                <a:cs typeface="Arial"/>
                <a:sym typeface="Arial"/>
              </a:rPr>
              <a:t>Los indicadores de administración de talento humano</a:t>
            </a:r>
            <a:endParaRPr dirty="0">
              <a:solidFill>
                <a:schemeClr val="bg1"/>
              </a:solidFill>
            </a:endParaRPr>
          </a:p>
          <a:p>
            <a:pPr marL="0" marR="0" lvl="0" indent="0" algn="l" rtl="0">
              <a:spcBef>
                <a:spcPts val="0"/>
              </a:spcBef>
              <a:spcAft>
                <a:spcPts val="0"/>
              </a:spcAft>
              <a:buNone/>
            </a:pPr>
            <a:endParaRPr sz="1800" b="1" dirty="0">
              <a:solidFill>
                <a:schemeClr val="bg1"/>
              </a:solidFill>
              <a:latin typeface="Arial"/>
              <a:ea typeface="Arial"/>
              <a:cs typeface="Arial"/>
              <a:sym typeface="Arial"/>
            </a:endParaRPr>
          </a:p>
          <a:p>
            <a:pPr marL="0" marR="0" lvl="0" indent="0" algn="l" rtl="0">
              <a:spcBef>
                <a:spcPts val="0"/>
              </a:spcBef>
              <a:spcAft>
                <a:spcPts val="0"/>
              </a:spcAft>
              <a:buNone/>
            </a:pPr>
            <a:endParaRPr sz="1800" b="1" dirty="0">
              <a:solidFill>
                <a:schemeClr val="bg1"/>
              </a:solidFill>
              <a:latin typeface="Arial"/>
              <a:ea typeface="Arial"/>
              <a:cs typeface="Arial"/>
              <a:sym typeface="Arial"/>
            </a:endParaRPr>
          </a:p>
        </p:txBody>
      </p:sp>
      <p:pic>
        <p:nvPicPr>
          <p:cNvPr id="1026" name="Picture 2" descr="Auditoría de Personal – Control de Personal">
            <a:extLst>
              <a:ext uri="{FF2B5EF4-FFF2-40B4-BE49-F238E27FC236}">
                <a16:creationId xmlns:a16="http://schemas.microsoft.com/office/drawing/2014/main" id="{2204B185-2C03-F3F1-8E8B-5AF0DA32E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568" y="1878095"/>
            <a:ext cx="3313967" cy="31032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650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8"/>
          <p:cNvSpPr txBox="1"/>
          <p:nvPr/>
        </p:nvSpPr>
        <p:spPr>
          <a:xfrm>
            <a:off x="1066866" y="1498091"/>
            <a:ext cx="7310398" cy="3046988"/>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Operativamente hablando y como lo hemos mencionado anteriormente, las auditorías ayudan a alinear los objetivos de gestión de personal con los objetivos corporativos.     </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Desarrolla y mejora la imagen profesional del departamento de recursos humanos, ya que contribuye a clarificar roles, responsabilidades, obligaciones y beneficios de otras áreas.</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En el sentido estratégico, es una herramienta vital para la detección de errores críticos de cualquier índoles. Sirve a su vez, para optimizar la gestión de gastos, facilitando una previsión y planificación de inversión inteligentes.</a:t>
            </a:r>
            <a:endParaRPr/>
          </a:p>
        </p:txBody>
      </p:sp>
      <p:sp>
        <p:nvSpPr>
          <p:cNvPr id="393" name="Google Shape;393;p28"/>
          <p:cNvSpPr txBox="1"/>
          <p:nvPr/>
        </p:nvSpPr>
        <p:spPr>
          <a:xfrm>
            <a:off x="2053193" y="488517"/>
            <a:ext cx="583259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Ventajas de una auditoría laboral</a:t>
            </a:r>
            <a:endParaRPr sz="2800" b="1">
              <a:solidFill>
                <a:srgbClr val="123258"/>
              </a:solidFill>
              <a:latin typeface="Arial"/>
              <a:ea typeface="Arial"/>
              <a:cs typeface="Arial"/>
              <a:sym typeface="Arial"/>
            </a:endParaRPr>
          </a:p>
        </p:txBody>
      </p:sp>
      <p:sp>
        <p:nvSpPr>
          <p:cNvPr id="397" name="Google Shape;397;p28"/>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398" name="Google Shape;398;p28"/>
          <p:cNvPicPr preferRelativeResize="0"/>
          <p:nvPr/>
        </p:nvPicPr>
        <p:blipFill rotWithShape="1">
          <a:blip r:embed="rId3">
            <a:alphaModFix/>
          </a:blip>
          <a:srcRect/>
          <a:stretch/>
        </p:blipFill>
        <p:spPr>
          <a:xfrm>
            <a:off x="3776442" y="4404221"/>
            <a:ext cx="3155574" cy="2192170"/>
          </a:xfrm>
          <a:prstGeom prst="rect">
            <a:avLst/>
          </a:prstGeom>
          <a:noFill/>
          <a:ln>
            <a:noFill/>
          </a:ln>
        </p:spPr>
      </p:pic>
      <p:pic>
        <p:nvPicPr>
          <p:cNvPr id="9" name="Imagen 8">
            <a:extLst>
              <a:ext uri="{FF2B5EF4-FFF2-40B4-BE49-F238E27FC236}">
                <a16:creationId xmlns:a16="http://schemas.microsoft.com/office/drawing/2014/main" id="{60E6F28C-B34A-7AB4-631A-A725256F60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99053FA7-03DC-8B53-F7AD-189F8A80FDD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322" r="44843"/>
          <a:stretch/>
        </p:blipFill>
        <p:spPr>
          <a:xfrm>
            <a:off x="6363363" y="5441574"/>
            <a:ext cx="3044843" cy="2309631"/>
          </a:xfrm>
          <a:prstGeom prst="rect">
            <a:avLst/>
          </a:prstGeom>
        </p:spPr>
      </p:pic>
      <p:pic>
        <p:nvPicPr>
          <p:cNvPr id="3" name="Imagen 2">
            <a:extLst>
              <a:ext uri="{FF2B5EF4-FFF2-40B4-BE49-F238E27FC236}">
                <a16:creationId xmlns:a16="http://schemas.microsoft.com/office/drawing/2014/main" id="{5E073612-B92B-272B-F78D-8613C845F6A9}"/>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310203" y="5872338"/>
            <a:ext cx="688874" cy="985662"/>
          </a:xfrm>
          <a:prstGeom prst="rect">
            <a:avLst/>
          </a:prstGeom>
        </p:spPr>
      </p:pic>
      <p:pic>
        <p:nvPicPr>
          <p:cNvPr id="4" name="Imagen 3">
            <a:extLst>
              <a:ext uri="{FF2B5EF4-FFF2-40B4-BE49-F238E27FC236}">
                <a16:creationId xmlns:a16="http://schemas.microsoft.com/office/drawing/2014/main" id="{EB7D47BC-28E8-5F5B-E963-992FFB54D5E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1080" t="31111" b="33121"/>
          <a:stretch/>
        </p:blipFill>
        <p:spPr>
          <a:xfrm rot="2244506" flipH="1">
            <a:off x="-1063566" y="-238454"/>
            <a:ext cx="2369708" cy="1888186"/>
          </a:xfrm>
          <a:prstGeom prst="rect">
            <a:avLst/>
          </a:prstGeom>
        </p:spPr>
      </p:pic>
      <p:pic>
        <p:nvPicPr>
          <p:cNvPr id="5" name="Imagen 4">
            <a:extLst>
              <a:ext uri="{FF2B5EF4-FFF2-40B4-BE49-F238E27FC236}">
                <a16:creationId xmlns:a16="http://schemas.microsoft.com/office/drawing/2014/main" id="{D94ED243-8064-43C7-0999-590E317A3C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16182" y="3132054"/>
            <a:ext cx="1628989" cy="177683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9"/>
          <p:cNvSpPr txBox="1"/>
          <p:nvPr/>
        </p:nvSpPr>
        <p:spPr>
          <a:xfrm>
            <a:off x="1070204" y="1736690"/>
            <a:ext cx="7310398" cy="30469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El principal inconveniente que puede surgir, es que no se estén estudiando en profundidad todas las áreas pertinentes. A menudo es usual que las auditorías se enfoquen pura y exclusivamente en las cuestiones burocráticas (revisión de contratos, gestión de nóminas, control horario, etc.). Pero es vital dedicar nuestros esfuerzos a cuestiones más subjetivas que tienen una repercusión directa sobre el desempeño laboral, como ser:</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La retribución flexible.</a:t>
            </a:r>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El clima laboral.</a:t>
            </a:r>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La motivación laboral.</a:t>
            </a:r>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El bienestar laboral.</a:t>
            </a:r>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Las políticas de empresa.</a:t>
            </a:r>
            <a:endParaRPr/>
          </a:p>
        </p:txBody>
      </p:sp>
      <p:sp>
        <p:nvSpPr>
          <p:cNvPr id="404" name="Google Shape;404;p29"/>
          <p:cNvSpPr txBox="1"/>
          <p:nvPr/>
        </p:nvSpPr>
        <p:spPr>
          <a:xfrm>
            <a:off x="2053193" y="488517"/>
            <a:ext cx="583259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Desventajas de una auditoría laboral</a:t>
            </a:r>
            <a:endParaRPr sz="2800" b="1">
              <a:solidFill>
                <a:srgbClr val="123258"/>
              </a:solidFill>
              <a:latin typeface="Arial"/>
              <a:ea typeface="Arial"/>
              <a:cs typeface="Arial"/>
              <a:sym typeface="Arial"/>
            </a:endParaRPr>
          </a:p>
        </p:txBody>
      </p:sp>
      <p:sp>
        <p:nvSpPr>
          <p:cNvPr id="408" name="Google Shape;408;p29"/>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409" name="Google Shape;409;p29"/>
          <p:cNvPicPr preferRelativeResize="0"/>
          <p:nvPr/>
        </p:nvPicPr>
        <p:blipFill rotWithShape="1">
          <a:blip r:embed="rId3">
            <a:alphaModFix/>
          </a:blip>
          <a:srcRect t="5472" b="4252"/>
          <a:stretch/>
        </p:blipFill>
        <p:spPr>
          <a:xfrm>
            <a:off x="3821257" y="3225960"/>
            <a:ext cx="3810000" cy="3370430"/>
          </a:xfrm>
          <a:prstGeom prst="rect">
            <a:avLst/>
          </a:prstGeom>
          <a:noFill/>
          <a:ln>
            <a:noFill/>
          </a:ln>
        </p:spPr>
      </p:pic>
      <p:pic>
        <p:nvPicPr>
          <p:cNvPr id="9" name="Imagen 8">
            <a:extLst>
              <a:ext uri="{FF2B5EF4-FFF2-40B4-BE49-F238E27FC236}">
                <a16:creationId xmlns:a16="http://schemas.microsoft.com/office/drawing/2014/main" id="{B575344C-13EB-C46D-A494-659F22ADDA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 name="Elipse 1">
            <a:extLst>
              <a:ext uri="{FF2B5EF4-FFF2-40B4-BE49-F238E27FC236}">
                <a16:creationId xmlns:a16="http://schemas.microsoft.com/office/drawing/2014/main" id="{89AA1979-82EA-69FF-4D7F-079D6A207A81}"/>
              </a:ext>
            </a:extLst>
          </p:cNvPr>
          <p:cNvSpPr/>
          <p:nvPr/>
        </p:nvSpPr>
        <p:spPr>
          <a:xfrm>
            <a:off x="7068343" y="503135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1E0C4061-D6FF-9C7C-43B0-A2B47A72BB1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7157963" y="4270666"/>
            <a:ext cx="1352276" cy="2365829"/>
          </a:xfrm>
          <a:prstGeom prst="rect">
            <a:avLst/>
          </a:prstGeom>
        </p:spPr>
      </p:pic>
      <p:pic>
        <p:nvPicPr>
          <p:cNvPr id="4" name="Imagen 3">
            <a:extLst>
              <a:ext uri="{FF2B5EF4-FFF2-40B4-BE49-F238E27FC236}">
                <a16:creationId xmlns:a16="http://schemas.microsoft.com/office/drawing/2014/main" id="{8CE18171-FF5D-BF24-F7B3-5B7C46630E1E}"/>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64632" y="5461438"/>
            <a:ext cx="688874" cy="9856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0"/>
          <p:cNvSpPr txBox="1"/>
          <p:nvPr/>
        </p:nvSpPr>
        <p:spPr>
          <a:xfrm>
            <a:off x="1070204" y="1736690"/>
            <a:ext cx="7310398" cy="329320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El segundo gran problema que puede surgir es que los resultados obtenidos no sean utilizados como “hoja de ruta” para corregir el rumbo. </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En consonancia, es habitual que cuando se pierde el concepto de “centralidad humana”, las auditorías se conviertan en instrumentos similares a una cacería de brujas, buscando culpables individuales por las fallas dentro de la organización. Este jamás debería ser el enfoque de este tipo de procesos.</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Las auditorías de rrhh simplemente señalan lagunas operativas e indican un desajuste entre las necesidades organizativas y las competencias de los empleados. Por esto mismo es clave apuntar al funcionamiento de la compañía como un sistema en sí mismo, y no buscar chivos expiatorios.</a:t>
            </a:r>
            <a:endParaRPr/>
          </a:p>
        </p:txBody>
      </p:sp>
      <p:sp>
        <p:nvSpPr>
          <p:cNvPr id="415" name="Google Shape;415;p30"/>
          <p:cNvSpPr txBox="1"/>
          <p:nvPr/>
        </p:nvSpPr>
        <p:spPr>
          <a:xfrm>
            <a:off x="2053193" y="488517"/>
            <a:ext cx="583259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Desventajas de una auditoría laboral</a:t>
            </a:r>
            <a:endParaRPr sz="2800" b="1">
              <a:solidFill>
                <a:srgbClr val="123258"/>
              </a:solidFill>
              <a:latin typeface="Arial"/>
              <a:ea typeface="Arial"/>
              <a:cs typeface="Arial"/>
              <a:sym typeface="Arial"/>
            </a:endParaRPr>
          </a:p>
        </p:txBody>
      </p:sp>
      <p:sp>
        <p:nvSpPr>
          <p:cNvPr id="419" name="Google Shape;419;p30"/>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8" name="Imagen 7">
            <a:extLst>
              <a:ext uri="{FF2B5EF4-FFF2-40B4-BE49-F238E27FC236}">
                <a16:creationId xmlns:a16="http://schemas.microsoft.com/office/drawing/2014/main" id="{3DFD00E9-14CC-648B-9222-1F913B64D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 name="Elipse 1">
            <a:extLst>
              <a:ext uri="{FF2B5EF4-FFF2-40B4-BE49-F238E27FC236}">
                <a16:creationId xmlns:a16="http://schemas.microsoft.com/office/drawing/2014/main" id="{1528C77F-48E8-9B93-7D4D-F0207AB60009}"/>
              </a:ext>
            </a:extLst>
          </p:cNvPr>
          <p:cNvSpPr/>
          <p:nvPr/>
        </p:nvSpPr>
        <p:spPr>
          <a:xfrm>
            <a:off x="6798142" y="491743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9F005A8E-FB86-BDB7-0A95-FB38EA96D0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798142" y="4172867"/>
            <a:ext cx="1352276" cy="2365829"/>
          </a:xfrm>
          <a:prstGeom prst="rect">
            <a:avLst/>
          </a:prstGeom>
        </p:spPr>
      </p:pic>
      <p:pic>
        <p:nvPicPr>
          <p:cNvPr id="4" name="Imagen 3">
            <a:extLst>
              <a:ext uri="{FF2B5EF4-FFF2-40B4-BE49-F238E27FC236}">
                <a16:creationId xmlns:a16="http://schemas.microsoft.com/office/drawing/2014/main" id="{E9CC2EFE-6F72-F1CB-6F6A-C0A80360D8FB}"/>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64632" y="5461438"/>
            <a:ext cx="688874" cy="98566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1"/>
          <p:cNvSpPr txBox="1"/>
          <p:nvPr/>
        </p:nvSpPr>
        <p:spPr>
          <a:xfrm>
            <a:off x="1070204" y="1736690"/>
            <a:ext cx="7310398"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todo esto con la finalidad última de asegurarnos de mantener a raya el “estado de salud” de nuestra organización y por lo tanto, de nuestra plantilla. Esto significa:</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Cumplir con todos los requisitos y obligaciones legales.</a:t>
            </a:r>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Revisar y actualizar, si fuera necesario, las políticas de empresa.</a:t>
            </a:r>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Optimizar las operaciones y gestiones del área de rrhh.</a:t>
            </a:r>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Analizar cualitativamente los roles dentro de la empresa.</a:t>
            </a:r>
            <a:endParaRPr/>
          </a:p>
          <a:p>
            <a:pPr marL="285750" marR="0" lvl="0" indent="-285750" algn="just" rtl="0">
              <a:spcBef>
                <a:spcPts val="0"/>
              </a:spcBef>
              <a:spcAft>
                <a:spcPts val="0"/>
              </a:spcAft>
              <a:buClr>
                <a:srgbClr val="183357"/>
              </a:buClr>
              <a:buSzPts val="1600"/>
              <a:buFont typeface="Arial"/>
              <a:buChar char="•"/>
            </a:pPr>
            <a:r>
              <a:rPr lang="es-ES" sz="1600">
                <a:solidFill>
                  <a:srgbClr val="183357"/>
                </a:solidFill>
                <a:latin typeface="Arial"/>
                <a:ea typeface="Arial"/>
                <a:cs typeface="Arial"/>
                <a:sym typeface="Arial"/>
              </a:rPr>
              <a:t>Identificar y revertir problemas críticos de desempeño.</a:t>
            </a:r>
            <a:endParaRPr/>
          </a:p>
        </p:txBody>
      </p:sp>
      <p:sp>
        <p:nvSpPr>
          <p:cNvPr id="425" name="Google Shape;425;p31"/>
          <p:cNvSpPr txBox="1"/>
          <p:nvPr/>
        </p:nvSpPr>
        <p:spPr>
          <a:xfrm>
            <a:off x="2161678" y="349802"/>
            <a:ext cx="5832592"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Objetivos de una auditoría de recursos humanos</a:t>
            </a:r>
            <a:endParaRPr sz="2800" b="1">
              <a:solidFill>
                <a:srgbClr val="123258"/>
              </a:solidFill>
              <a:latin typeface="Arial"/>
              <a:ea typeface="Arial"/>
              <a:cs typeface="Arial"/>
              <a:sym typeface="Arial"/>
            </a:endParaRPr>
          </a:p>
        </p:txBody>
      </p:sp>
      <p:sp>
        <p:nvSpPr>
          <p:cNvPr id="429" name="Google Shape;429;p31"/>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430" name="Google Shape;430;p31"/>
          <p:cNvPicPr preferRelativeResize="0"/>
          <p:nvPr/>
        </p:nvPicPr>
        <p:blipFill rotWithShape="1">
          <a:blip r:embed="rId3">
            <a:alphaModFix/>
          </a:blip>
          <a:srcRect/>
          <a:stretch/>
        </p:blipFill>
        <p:spPr>
          <a:xfrm>
            <a:off x="83529" y="4025127"/>
            <a:ext cx="7310398" cy="2483071"/>
          </a:xfrm>
          <a:prstGeom prst="rect">
            <a:avLst/>
          </a:prstGeom>
          <a:noFill/>
          <a:ln>
            <a:noFill/>
          </a:ln>
        </p:spPr>
      </p:pic>
      <p:pic>
        <p:nvPicPr>
          <p:cNvPr id="9" name="Imagen 8">
            <a:extLst>
              <a:ext uri="{FF2B5EF4-FFF2-40B4-BE49-F238E27FC236}">
                <a16:creationId xmlns:a16="http://schemas.microsoft.com/office/drawing/2014/main" id="{EAA7FEE2-095D-0670-C5C7-CE23DEBA585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D28459F7-EB5A-1838-3EF8-9B7638DC1A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322" r="44843"/>
          <a:stretch/>
        </p:blipFill>
        <p:spPr>
          <a:xfrm>
            <a:off x="6471848" y="5441574"/>
            <a:ext cx="3044843" cy="2309631"/>
          </a:xfrm>
          <a:prstGeom prst="rect">
            <a:avLst/>
          </a:prstGeom>
        </p:spPr>
      </p:pic>
      <p:pic>
        <p:nvPicPr>
          <p:cNvPr id="3" name="Imagen 2">
            <a:extLst>
              <a:ext uri="{FF2B5EF4-FFF2-40B4-BE49-F238E27FC236}">
                <a16:creationId xmlns:a16="http://schemas.microsoft.com/office/drawing/2014/main" id="{23906B03-265A-1658-A06F-DC2F7CAB2348}"/>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393927" y="6015367"/>
            <a:ext cx="688874" cy="985662"/>
          </a:xfrm>
          <a:prstGeom prst="rect">
            <a:avLst/>
          </a:prstGeom>
        </p:spPr>
      </p:pic>
      <p:pic>
        <p:nvPicPr>
          <p:cNvPr id="4" name="Imagen 3">
            <a:extLst>
              <a:ext uri="{FF2B5EF4-FFF2-40B4-BE49-F238E27FC236}">
                <a16:creationId xmlns:a16="http://schemas.microsoft.com/office/drawing/2014/main" id="{97AD7549-DF1F-AF5A-6356-075D09E6896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1080" t="31111" b="33121"/>
          <a:stretch/>
        </p:blipFill>
        <p:spPr>
          <a:xfrm rot="2244506" flipH="1">
            <a:off x="-1063566" y="-238454"/>
            <a:ext cx="2369708" cy="1888186"/>
          </a:xfrm>
          <a:prstGeom prst="rect">
            <a:avLst/>
          </a:prstGeom>
        </p:spPr>
      </p:pic>
      <p:pic>
        <p:nvPicPr>
          <p:cNvPr id="5" name="Imagen 4">
            <a:extLst>
              <a:ext uri="{FF2B5EF4-FFF2-40B4-BE49-F238E27FC236}">
                <a16:creationId xmlns:a16="http://schemas.microsoft.com/office/drawing/2014/main" id="{BC4765F8-BB96-67A3-16C6-9C1EEFA294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16182" y="3132054"/>
            <a:ext cx="1628989" cy="177683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2"/>
          <p:cNvSpPr txBox="1"/>
          <p:nvPr/>
        </p:nvSpPr>
        <p:spPr>
          <a:xfrm>
            <a:off x="2264135" y="253009"/>
            <a:ext cx="5397916"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INDICADORES DE GESTIÓN DEL TALENTO HUMANO</a:t>
            </a:r>
            <a:endParaRPr sz="2800" b="1">
              <a:solidFill>
                <a:srgbClr val="123258"/>
              </a:solidFill>
              <a:latin typeface="Arial"/>
              <a:ea typeface="Arial"/>
              <a:cs typeface="Arial"/>
              <a:sym typeface="Arial"/>
            </a:endParaRPr>
          </a:p>
        </p:txBody>
      </p:sp>
      <p:sp>
        <p:nvSpPr>
          <p:cNvPr id="439" name="Google Shape;439;p32"/>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440" name="Google Shape;440;p32" descr="Indicadores de gestión en la competitividad empresarial"/>
          <p:cNvPicPr preferRelativeResize="0"/>
          <p:nvPr/>
        </p:nvPicPr>
        <p:blipFill rotWithShape="1">
          <a:blip r:embed="rId3">
            <a:alphaModFix/>
          </a:blip>
          <a:srcRect/>
          <a:stretch/>
        </p:blipFill>
        <p:spPr>
          <a:xfrm>
            <a:off x="2406121" y="3474929"/>
            <a:ext cx="5561902" cy="3130062"/>
          </a:xfrm>
          <a:prstGeom prst="rect">
            <a:avLst/>
          </a:prstGeom>
          <a:noFill/>
          <a:ln>
            <a:noFill/>
          </a:ln>
        </p:spPr>
      </p:pic>
      <p:sp>
        <p:nvSpPr>
          <p:cNvPr id="441" name="Google Shape;441;p32"/>
          <p:cNvSpPr txBox="1"/>
          <p:nvPr/>
        </p:nvSpPr>
        <p:spPr>
          <a:xfrm>
            <a:off x="1056658" y="1575850"/>
            <a:ext cx="6736714" cy="30469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a:solidFill>
                  <a:srgbClr val="183357"/>
                </a:solidFill>
                <a:latin typeface="Arial"/>
                <a:ea typeface="Arial"/>
                <a:cs typeface="Arial"/>
                <a:sym typeface="Arial"/>
              </a:rPr>
              <a:t>Los indicadores clave o KPI’s son métricas que ayudan a medir y cuantificar el rendimiento en función de metas y objetivos específicos que tienen las actividades que se llevan a cabo para las operaciones de una empresa.</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a:solidFill>
                  <a:srgbClr val="183357"/>
                </a:solidFill>
                <a:latin typeface="Arial"/>
                <a:ea typeface="Arial"/>
                <a:cs typeface="Arial"/>
                <a:sym typeface="Arial"/>
              </a:rPr>
              <a:t>Para que los KPI’s sean realmente efectivos y confiables deben de reunir ciertas características :</a:t>
            </a:r>
            <a:endParaRPr/>
          </a:p>
          <a:p>
            <a:pPr marL="0" marR="0" lvl="0" indent="0" algn="just" rtl="0">
              <a:spcBef>
                <a:spcPts val="0"/>
              </a:spcBef>
              <a:spcAft>
                <a:spcPts val="0"/>
              </a:spcAft>
              <a:buNone/>
            </a:pPr>
            <a:endParaRPr sz="1600">
              <a:solidFill>
                <a:srgbClr val="183357"/>
              </a:solidFill>
              <a:latin typeface="Arial"/>
              <a:ea typeface="Arial"/>
              <a:cs typeface="Arial"/>
              <a:sym typeface="Arial"/>
            </a:endParaRPr>
          </a:p>
          <a:p>
            <a:pPr marL="0" marR="0" lvl="0" indent="0" algn="just" rtl="0">
              <a:spcBef>
                <a:spcPts val="0"/>
              </a:spcBef>
              <a:spcAft>
                <a:spcPts val="0"/>
              </a:spcAft>
              <a:buNone/>
            </a:pPr>
            <a:r>
              <a:rPr lang="es-ES" sz="1600" b="1">
                <a:solidFill>
                  <a:srgbClr val="183357"/>
                </a:solidFill>
                <a:latin typeface="Arial"/>
                <a:ea typeface="Arial"/>
                <a:cs typeface="Arial"/>
                <a:sym typeface="Arial"/>
              </a:rPr>
              <a:t>Específicos</a:t>
            </a:r>
            <a:endParaRPr/>
          </a:p>
          <a:p>
            <a:pPr marL="0" marR="0" lvl="0" indent="0" algn="just" rtl="0">
              <a:spcBef>
                <a:spcPts val="0"/>
              </a:spcBef>
              <a:spcAft>
                <a:spcPts val="0"/>
              </a:spcAft>
              <a:buNone/>
            </a:pPr>
            <a:r>
              <a:rPr lang="es-ES" sz="1600" b="1">
                <a:solidFill>
                  <a:srgbClr val="183357"/>
                </a:solidFill>
                <a:latin typeface="Arial"/>
                <a:ea typeface="Arial"/>
                <a:cs typeface="Arial"/>
                <a:sym typeface="Arial"/>
              </a:rPr>
              <a:t>Mesurables</a:t>
            </a:r>
            <a:endParaRPr/>
          </a:p>
          <a:p>
            <a:pPr marL="0" marR="0" lvl="0" indent="0" algn="just" rtl="0">
              <a:spcBef>
                <a:spcPts val="0"/>
              </a:spcBef>
              <a:spcAft>
                <a:spcPts val="0"/>
              </a:spcAft>
              <a:buNone/>
            </a:pPr>
            <a:r>
              <a:rPr lang="es-ES" sz="1600" b="1">
                <a:solidFill>
                  <a:srgbClr val="183357"/>
                </a:solidFill>
                <a:latin typeface="Arial"/>
                <a:ea typeface="Arial"/>
                <a:cs typeface="Arial"/>
                <a:sym typeface="Arial"/>
              </a:rPr>
              <a:t>Asequibles</a:t>
            </a:r>
            <a:endParaRPr/>
          </a:p>
          <a:p>
            <a:pPr marL="0" marR="0" lvl="0" indent="0" algn="just" rtl="0">
              <a:spcBef>
                <a:spcPts val="0"/>
              </a:spcBef>
              <a:spcAft>
                <a:spcPts val="0"/>
              </a:spcAft>
              <a:buNone/>
            </a:pPr>
            <a:r>
              <a:rPr lang="es-ES" sz="1600" b="1">
                <a:solidFill>
                  <a:srgbClr val="183357"/>
                </a:solidFill>
                <a:latin typeface="Arial"/>
                <a:ea typeface="Arial"/>
                <a:cs typeface="Arial"/>
                <a:sym typeface="Arial"/>
              </a:rPr>
              <a:t>Relevantes</a:t>
            </a:r>
            <a:endParaRPr sz="1600" b="1">
              <a:solidFill>
                <a:srgbClr val="183357"/>
              </a:solidFill>
              <a:latin typeface="Arial"/>
              <a:ea typeface="Arial"/>
              <a:cs typeface="Arial"/>
              <a:sym typeface="Arial"/>
            </a:endParaRPr>
          </a:p>
        </p:txBody>
      </p:sp>
      <p:pic>
        <p:nvPicPr>
          <p:cNvPr id="9" name="Imagen 8">
            <a:extLst>
              <a:ext uri="{FF2B5EF4-FFF2-40B4-BE49-F238E27FC236}">
                <a16:creationId xmlns:a16="http://schemas.microsoft.com/office/drawing/2014/main" id="{7ADC4322-E756-6130-2915-159A91753A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77EA413E-E775-E9F5-182A-C609F9FECF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322" r="44843"/>
          <a:stretch/>
        </p:blipFill>
        <p:spPr>
          <a:xfrm>
            <a:off x="6531626" y="5441574"/>
            <a:ext cx="3044843" cy="2309631"/>
          </a:xfrm>
          <a:prstGeom prst="rect">
            <a:avLst/>
          </a:prstGeom>
        </p:spPr>
      </p:pic>
      <p:pic>
        <p:nvPicPr>
          <p:cNvPr id="3" name="Imagen 2">
            <a:extLst>
              <a:ext uri="{FF2B5EF4-FFF2-40B4-BE49-F238E27FC236}">
                <a16:creationId xmlns:a16="http://schemas.microsoft.com/office/drawing/2014/main" id="{B4867F68-B605-5737-F41F-F3E650B45724}"/>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423467" y="5941649"/>
            <a:ext cx="688874" cy="985662"/>
          </a:xfrm>
          <a:prstGeom prst="rect">
            <a:avLst/>
          </a:prstGeom>
        </p:spPr>
      </p:pic>
      <p:pic>
        <p:nvPicPr>
          <p:cNvPr id="4" name="Imagen 3">
            <a:extLst>
              <a:ext uri="{FF2B5EF4-FFF2-40B4-BE49-F238E27FC236}">
                <a16:creationId xmlns:a16="http://schemas.microsoft.com/office/drawing/2014/main" id="{68322B37-2FC9-63AE-9ECB-495880D58A9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1080" t="31111" b="33121"/>
          <a:stretch/>
        </p:blipFill>
        <p:spPr>
          <a:xfrm rot="2244506" flipH="1">
            <a:off x="-1063566" y="-238454"/>
            <a:ext cx="2369708" cy="1888186"/>
          </a:xfrm>
          <a:prstGeom prst="rect">
            <a:avLst/>
          </a:prstGeom>
        </p:spPr>
      </p:pic>
      <p:pic>
        <p:nvPicPr>
          <p:cNvPr id="5" name="Imagen 4">
            <a:extLst>
              <a:ext uri="{FF2B5EF4-FFF2-40B4-BE49-F238E27FC236}">
                <a16:creationId xmlns:a16="http://schemas.microsoft.com/office/drawing/2014/main" id="{4EAB28BE-CDF8-EACF-0BEC-9B13BC7E91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16182" y="3132054"/>
            <a:ext cx="1628989" cy="177683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34"/>
          <p:cNvPicPr preferRelativeResize="0"/>
          <p:nvPr/>
        </p:nvPicPr>
        <p:blipFill rotWithShape="1">
          <a:blip r:embed="rId3">
            <a:alphaModFix/>
          </a:blip>
          <a:srcRect/>
          <a:stretch/>
        </p:blipFill>
        <p:spPr>
          <a:xfrm>
            <a:off x="234892" y="136151"/>
            <a:ext cx="8791661" cy="6618320"/>
          </a:xfrm>
          <a:prstGeom prst="rect">
            <a:avLst/>
          </a:prstGeom>
          <a:noFill/>
          <a:ln w="228600" cap="sq" cmpd="thickThin">
            <a:solidFill>
              <a:srgbClr val="000000"/>
            </a:solidFill>
            <a:prstDash val="solid"/>
            <a:miter lim="800000"/>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5"/>
          <p:cNvSpPr txBox="1"/>
          <p:nvPr/>
        </p:nvSpPr>
        <p:spPr>
          <a:xfrm>
            <a:off x="2264135" y="253009"/>
            <a:ext cx="5397916"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INDICADORES DE GESTIÓN DEL TALENTO HUMANO</a:t>
            </a:r>
            <a:endParaRPr sz="2800" b="1">
              <a:solidFill>
                <a:srgbClr val="123258"/>
              </a:solidFill>
              <a:latin typeface="Arial"/>
              <a:ea typeface="Arial"/>
              <a:cs typeface="Arial"/>
              <a:sym typeface="Arial"/>
            </a:endParaRPr>
          </a:p>
        </p:txBody>
      </p:sp>
      <p:sp>
        <p:nvSpPr>
          <p:cNvPr id="465" name="Google Shape;465;p35"/>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466" name="Google Shape;466;p35"/>
          <p:cNvSpPr txBox="1"/>
          <p:nvPr/>
        </p:nvSpPr>
        <p:spPr>
          <a:xfrm>
            <a:off x="222517" y="1720840"/>
            <a:ext cx="6908334" cy="341632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83357"/>
              </a:buClr>
              <a:buSzPts val="1800"/>
              <a:buFont typeface="Noto Sans Symbols"/>
              <a:buChar char="✔"/>
            </a:pPr>
            <a:r>
              <a:rPr lang="es-ES" sz="1800" dirty="0">
                <a:solidFill>
                  <a:srgbClr val="183357"/>
                </a:solidFill>
                <a:latin typeface="Arial"/>
                <a:ea typeface="Arial"/>
                <a:cs typeface="Arial"/>
                <a:sym typeface="Arial"/>
              </a:rPr>
              <a:t>Es la expresión de una opinión</a:t>
            </a:r>
            <a:endParaRPr dirty="0"/>
          </a:p>
          <a:p>
            <a:pPr marL="285750" marR="0" lvl="0" indent="-285750" algn="just" rtl="0">
              <a:spcBef>
                <a:spcPts val="0"/>
              </a:spcBef>
              <a:spcAft>
                <a:spcPts val="0"/>
              </a:spcAft>
              <a:buClr>
                <a:srgbClr val="183357"/>
              </a:buClr>
              <a:buSzPts val="1800"/>
              <a:buFont typeface="Noto Sans Symbols"/>
              <a:buChar char="✔"/>
            </a:pPr>
            <a:r>
              <a:rPr lang="es-ES" sz="1800" dirty="0">
                <a:solidFill>
                  <a:srgbClr val="183357"/>
                </a:solidFill>
                <a:latin typeface="Arial"/>
                <a:ea typeface="Arial"/>
                <a:cs typeface="Arial"/>
                <a:sym typeface="Arial"/>
              </a:rPr>
              <a:t>Es la aplicación de unas normas y procedimientos establecidos</a:t>
            </a:r>
            <a:endParaRPr dirty="0"/>
          </a:p>
          <a:p>
            <a:pPr marL="285750" marR="0" lvl="0" indent="-285750" algn="just" rtl="0">
              <a:spcBef>
                <a:spcPts val="0"/>
              </a:spcBef>
              <a:spcAft>
                <a:spcPts val="0"/>
              </a:spcAft>
              <a:buClr>
                <a:srgbClr val="183357"/>
              </a:buClr>
              <a:buSzPts val="1800"/>
              <a:buFont typeface="Noto Sans Symbols"/>
              <a:buChar char="✔"/>
            </a:pPr>
            <a:r>
              <a:rPr lang="es-ES" sz="1800" dirty="0">
                <a:solidFill>
                  <a:srgbClr val="183357"/>
                </a:solidFill>
                <a:latin typeface="Arial"/>
                <a:ea typeface="Arial"/>
                <a:cs typeface="Arial"/>
                <a:sym typeface="Arial"/>
              </a:rPr>
              <a:t>Es llevada a cabo por personal especializado: auditor</a:t>
            </a:r>
            <a:endParaRPr dirty="0"/>
          </a:p>
          <a:p>
            <a:pPr marL="285750" marR="0" lvl="0" indent="-285750" algn="just" rtl="0">
              <a:spcBef>
                <a:spcPts val="0"/>
              </a:spcBef>
              <a:spcAft>
                <a:spcPts val="0"/>
              </a:spcAft>
              <a:buClr>
                <a:srgbClr val="183357"/>
              </a:buClr>
              <a:buSzPts val="1800"/>
              <a:buFont typeface="Noto Sans Symbols"/>
              <a:buChar char="✔"/>
            </a:pPr>
            <a:r>
              <a:rPr lang="es-ES" sz="1800" dirty="0">
                <a:solidFill>
                  <a:srgbClr val="183357"/>
                </a:solidFill>
                <a:latin typeface="Arial"/>
                <a:ea typeface="Arial"/>
                <a:cs typeface="Arial"/>
                <a:sym typeface="Arial"/>
              </a:rPr>
              <a:t>Contiene: objetivos, programas, ejecución y organización.</a:t>
            </a:r>
            <a:endParaRPr dirty="0"/>
          </a:p>
          <a:p>
            <a:pPr marL="0" marR="0" lvl="0" indent="0" algn="just" rtl="0">
              <a:spcBef>
                <a:spcPts val="0"/>
              </a:spcBef>
              <a:spcAft>
                <a:spcPts val="0"/>
              </a:spcAft>
              <a:buNone/>
            </a:pPr>
            <a:endParaRPr sz="1800" dirty="0">
              <a:solidFill>
                <a:srgbClr val="183357"/>
              </a:solidFill>
              <a:latin typeface="Arial"/>
              <a:ea typeface="Arial"/>
              <a:cs typeface="Arial"/>
              <a:sym typeface="Arial"/>
            </a:endParaRPr>
          </a:p>
          <a:p>
            <a:pPr marL="0" marR="0" lvl="0" indent="0" algn="just" rtl="0">
              <a:spcBef>
                <a:spcPts val="0"/>
              </a:spcBef>
              <a:spcAft>
                <a:spcPts val="0"/>
              </a:spcAft>
              <a:buNone/>
            </a:pPr>
            <a:r>
              <a:rPr lang="es-ES" sz="1800" b="1" dirty="0">
                <a:solidFill>
                  <a:srgbClr val="183357"/>
                </a:solidFill>
                <a:latin typeface="Arial"/>
                <a:ea typeface="Arial"/>
                <a:cs typeface="Arial"/>
                <a:sym typeface="Arial"/>
              </a:rPr>
              <a:t>La finalidad es triple: </a:t>
            </a:r>
            <a:endParaRPr dirty="0"/>
          </a:p>
          <a:p>
            <a:pPr marL="0" marR="0" lvl="0" indent="0" algn="just" rtl="0">
              <a:spcBef>
                <a:spcPts val="0"/>
              </a:spcBef>
              <a:spcAft>
                <a:spcPts val="0"/>
              </a:spcAft>
              <a:buNone/>
            </a:pPr>
            <a:endParaRPr sz="1800" dirty="0">
              <a:solidFill>
                <a:srgbClr val="183357"/>
              </a:solidFill>
              <a:latin typeface="Arial"/>
              <a:ea typeface="Arial"/>
              <a:cs typeface="Arial"/>
              <a:sym typeface="Arial"/>
            </a:endParaRPr>
          </a:p>
          <a:p>
            <a:pPr marL="0" marR="0" lvl="0" indent="0" algn="just" rtl="0">
              <a:spcBef>
                <a:spcPts val="0"/>
              </a:spcBef>
              <a:spcAft>
                <a:spcPts val="0"/>
              </a:spcAft>
              <a:buNone/>
            </a:pPr>
            <a:r>
              <a:rPr lang="es-ES" sz="1800" dirty="0">
                <a:solidFill>
                  <a:srgbClr val="183357"/>
                </a:solidFill>
                <a:latin typeface="Arial"/>
                <a:ea typeface="Arial"/>
                <a:cs typeface="Arial"/>
                <a:sym typeface="Arial"/>
              </a:rPr>
              <a:t>Determinar que se ha hecho, apreciar que se está haciendo y recomendar las posibles acciones futuras Por lo tanto, auditar no es solo diagnosticar el pasado, sino apreciar el presente y asesorar sobre la evolución futura, es el desarrollo dinámico cíclico de la realidad empresarial</a:t>
            </a:r>
            <a:endParaRPr dirty="0"/>
          </a:p>
        </p:txBody>
      </p:sp>
      <p:pic>
        <p:nvPicPr>
          <p:cNvPr id="8" name="Imagen 7">
            <a:extLst>
              <a:ext uri="{FF2B5EF4-FFF2-40B4-BE49-F238E27FC236}">
                <a16:creationId xmlns:a16="http://schemas.microsoft.com/office/drawing/2014/main" id="{72417209-4AA3-B816-DF5D-0F0A6F16F4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9" name="Elipse 8">
            <a:extLst>
              <a:ext uri="{FF2B5EF4-FFF2-40B4-BE49-F238E27FC236}">
                <a16:creationId xmlns:a16="http://schemas.microsoft.com/office/drawing/2014/main" id="{C22F500F-5E06-E5D3-1EAD-4BAF685EC836}"/>
              </a:ext>
            </a:extLst>
          </p:cNvPr>
          <p:cNvSpPr/>
          <p:nvPr/>
        </p:nvSpPr>
        <p:spPr>
          <a:xfrm>
            <a:off x="-1656984" y="-176542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41668BFD-99CA-D586-8F4F-955EFAC43B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3968" y="1207116"/>
            <a:ext cx="6891740" cy="4660232"/>
          </a:xfrm>
          <a:prstGeom prst="rect">
            <a:avLst/>
          </a:prstGeom>
        </p:spPr>
      </p:pic>
      <p:sp>
        <p:nvSpPr>
          <p:cNvPr id="3" name="Elipse 2">
            <a:extLst>
              <a:ext uri="{FF2B5EF4-FFF2-40B4-BE49-F238E27FC236}">
                <a16:creationId xmlns:a16="http://schemas.microsoft.com/office/drawing/2014/main" id="{3A63411E-2EB1-098B-B8DF-127974854BF1}"/>
              </a:ext>
            </a:extLst>
          </p:cNvPr>
          <p:cNvSpPr/>
          <p:nvPr/>
        </p:nvSpPr>
        <p:spPr>
          <a:xfrm>
            <a:off x="6620065" y="512782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2B08F5E9-2496-A688-948E-4DBA52512284}"/>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64632" y="5461438"/>
            <a:ext cx="688874" cy="985662"/>
          </a:xfrm>
          <a:prstGeom prst="rect">
            <a:avLst/>
          </a:prstGeom>
        </p:spPr>
      </p:pic>
      <p:pic>
        <p:nvPicPr>
          <p:cNvPr id="5" name="Imagen 4">
            <a:extLst>
              <a:ext uri="{FF2B5EF4-FFF2-40B4-BE49-F238E27FC236}">
                <a16:creationId xmlns:a16="http://schemas.microsoft.com/office/drawing/2014/main" id="{CFDEB884-6DF9-3970-E2BD-B26CA684B7D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504" b="65503"/>
          <a:stretch/>
        </p:blipFill>
        <p:spPr>
          <a:xfrm>
            <a:off x="6777562" y="4230561"/>
            <a:ext cx="1352276" cy="236582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6"/>
          <p:cNvSpPr txBox="1"/>
          <p:nvPr/>
        </p:nvSpPr>
        <p:spPr>
          <a:xfrm>
            <a:off x="2276003" y="468453"/>
            <a:ext cx="539791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CONCLUSIONES</a:t>
            </a:r>
            <a:endParaRPr sz="2800" b="1">
              <a:solidFill>
                <a:srgbClr val="123258"/>
              </a:solidFill>
              <a:latin typeface="Arial"/>
              <a:ea typeface="Arial"/>
              <a:cs typeface="Arial"/>
              <a:sym typeface="Arial"/>
            </a:endParaRPr>
          </a:p>
        </p:txBody>
      </p:sp>
      <p:sp>
        <p:nvSpPr>
          <p:cNvPr id="475" name="Google Shape;475;p36"/>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sp>
        <p:nvSpPr>
          <p:cNvPr id="476" name="Google Shape;476;p36"/>
          <p:cNvSpPr txBox="1"/>
          <p:nvPr/>
        </p:nvSpPr>
        <p:spPr>
          <a:xfrm>
            <a:off x="1258215" y="1570545"/>
            <a:ext cx="6908334"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a:solidFill>
                  <a:srgbClr val="183357"/>
                </a:solidFill>
                <a:latin typeface="Arial"/>
                <a:ea typeface="Arial"/>
                <a:cs typeface="Arial"/>
                <a:sym typeface="Arial"/>
              </a:rPr>
              <a:t>Auditar no es solo diagnosticar el pasado, sino apreciar el presente y asesorar sobre la evolución futura, es el desarrollo dinámico cíclico de la realidad empresarial y, más que la radiografía, es un video de seguimiento.</a:t>
            </a:r>
            <a:endParaRPr/>
          </a:p>
          <a:p>
            <a:pPr marL="0" marR="0" lvl="0" indent="0" algn="just" rtl="0">
              <a:spcBef>
                <a:spcPts val="0"/>
              </a:spcBef>
              <a:spcAft>
                <a:spcPts val="0"/>
              </a:spcAft>
              <a:buNone/>
            </a:pPr>
            <a:endParaRPr sz="1800">
              <a:solidFill>
                <a:srgbClr val="183357"/>
              </a:solidFill>
              <a:latin typeface="Arial"/>
              <a:ea typeface="Arial"/>
              <a:cs typeface="Arial"/>
              <a:sym typeface="Arial"/>
            </a:endParaRPr>
          </a:p>
          <a:p>
            <a:pPr marL="0" marR="0" lvl="0" indent="0" algn="just" rtl="0">
              <a:spcBef>
                <a:spcPts val="0"/>
              </a:spcBef>
              <a:spcAft>
                <a:spcPts val="0"/>
              </a:spcAft>
              <a:buNone/>
            </a:pPr>
            <a:r>
              <a:rPr lang="es-ES" sz="1800">
                <a:solidFill>
                  <a:srgbClr val="183357"/>
                </a:solidFill>
                <a:latin typeface="Arial"/>
                <a:ea typeface="Arial"/>
                <a:cs typeface="Arial"/>
                <a:sym typeface="Arial"/>
              </a:rPr>
              <a:t>La auditoría es la reunión y clasificación de datos que corresponden a las funciones del departamento de talento humano, en toda la amplitud y profundidad necesaria para los fines de análisis, estudios y previsiones.</a:t>
            </a:r>
            <a:endParaRPr/>
          </a:p>
        </p:txBody>
      </p:sp>
      <p:pic>
        <p:nvPicPr>
          <p:cNvPr id="8" name="Imagen 7">
            <a:extLst>
              <a:ext uri="{FF2B5EF4-FFF2-40B4-BE49-F238E27FC236}">
                <a16:creationId xmlns:a16="http://schemas.microsoft.com/office/drawing/2014/main" id="{00030C38-203E-A6A6-176E-B45CF3EE33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 name="Elipse 1">
            <a:extLst>
              <a:ext uri="{FF2B5EF4-FFF2-40B4-BE49-F238E27FC236}">
                <a16:creationId xmlns:a16="http://schemas.microsoft.com/office/drawing/2014/main" id="{CB56BF69-B38A-474F-76EF-7D4FFFD46F2D}"/>
              </a:ext>
            </a:extLst>
          </p:cNvPr>
          <p:cNvSpPr/>
          <p:nvPr/>
        </p:nvSpPr>
        <p:spPr>
          <a:xfrm>
            <a:off x="6798142" y="491743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5F522F58-AE0E-4795-9027-72120CAB3EE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781744" y="4155868"/>
            <a:ext cx="1352276" cy="2365829"/>
          </a:xfrm>
          <a:prstGeom prst="rect">
            <a:avLst/>
          </a:prstGeom>
        </p:spPr>
      </p:pic>
      <p:pic>
        <p:nvPicPr>
          <p:cNvPr id="5" name="Imagen 4">
            <a:extLst>
              <a:ext uri="{FF2B5EF4-FFF2-40B4-BE49-F238E27FC236}">
                <a16:creationId xmlns:a16="http://schemas.microsoft.com/office/drawing/2014/main" id="{685C7571-F06D-D8D8-C870-3789A1BA531E}"/>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864632" y="5461438"/>
            <a:ext cx="688874" cy="98566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 y="0"/>
            <a:ext cx="4791806" cy="6858000"/>
          </a:xfrm>
          <a:prstGeom prst="rect">
            <a:avLst/>
          </a:prstGeom>
          <a:solidFill>
            <a:srgbClr val="4A318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4791807" y="0"/>
            <a:ext cx="4352193" cy="6858000"/>
          </a:xfrm>
          <a:prstGeom prst="rect">
            <a:avLst/>
          </a:prstGeom>
          <a:solidFill>
            <a:srgbClr val="1833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2" cstate="print">
            <a:extLst>
              <a:ext uri="{28A0092B-C50C-407E-A947-70E740481C1C}">
                <a14:useLocalDpi xmlns:a14="http://schemas.microsoft.com/office/drawing/2010/main" val="0"/>
              </a:ext>
            </a:extLst>
          </a:blip>
          <a:srcRect r="6573"/>
          <a:stretch/>
        </p:blipFill>
        <p:spPr>
          <a:xfrm>
            <a:off x="2761591" y="1112515"/>
            <a:ext cx="6373618" cy="4632969"/>
          </a:xfrm>
          <a:prstGeom prst="rect">
            <a:avLst/>
          </a:prstGeom>
        </p:spPr>
      </p:pic>
      <p:sp>
        <p:nvSpPr>
          <p:cNvPr id="11" name="Elipse 10"/>
          <p:cNvSpPr/>
          <p:nvPr/>
        </p:nvSpPr>
        <p:spPr>
          <a:xfrm>
            <a:off x="3156439" y="1477108"/>
            <a:ext cx="3313967" cy="3130062"/>
          </a:xfrm>
          <a:prstGeom prst="ellipse">
            <a:avLst/>
          </a:prstGeom>
          <a:solidFill>
            <a:srgbClr val="7030A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6363609" y="5877709"/>
            <a:ext cx="2714805" cy="954107"/>
          </a:xfrm>
          <a:prstGeom prst="rect">
            <a:avLst/>
          </a:prstGeom>
          <a:noFill/>
        </p:spPr>
        <p:txBody>
          <a:bodyPr wrap="square" rtlCol="0">
            <a:spAutoFit/>
          </a:bodyPr>
          <a:lstStyle/>
          <a:p>
            <a:pPr algn="ctr"/>
            <a:r>
              <a:rPr lang="es-MX" sz="2800" dirty="0">
                <a:solidFill>
                  <a:schemeClr val="bg1"/>
                </a:solidFill>
                <a:latin typeface="Arial" panose="020B0604020202020204" pitchFamily="34" charset="0"/>
                <a:cs typeface="Arial" panose="020B0604020202020204" pitchFamily="34" charset="0"/>
              </a:rPr>
              <a:t>FIN DE 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4" name="Imagen 13"/>
          <p:cNvPicPr>
            <a:picLocks noChangeAspect="1"/>
          </p:cNvPicPr>
          <p:nvPr/>
        </p:nvPicPr>
        <p:blipFill rotWithShape="1">
          <a:blip r:embed="rId3" cstate="print">
            <a:extLst>
              <a:ext uri="{28A0092B-C50C-407E-A947-70E740481C1C}">
                <a14:useLocalDpi xmlns:a14="http://schemas.microsoft.com/office/drawing/2010/main" val="0"/>
              </a:ext>
            </a:extLst>
          </a:blip>
          <a:srcRect r="53250"/>
          <a:stretch/>
        </p:blipFill>
        <p:spPr>
          <a:xfrm rot="19793472" flipH="1">
            <a:off x="7648286" y="443344"/>
            <a:ext cx="3267000" cy="5574803"/>
          </a:xfrm>
          <a:prstGeom prst="rect">
            <a:avLst/>
          </a:prstGeom>
        </p:spPr>
      </p:pic>
      <p:pic>
        <p:nvPicPr>
          <p:cNvPr id="15" name="Imagen 14"/>
          <p:cNvPicPr>
            <a:picLocks noChangeAspect="1"/>
          </p:cNvPicPr>
          <p:nvPr/>
        </p:nvPicPr>
        <p:blipFill rotWithShape="1">
          <a:blip r:embed="rId3" cstate="print">
            <a:extLst>
              <a:ext uri="{28A0092B-C50C-407E-A947-70E740481C1C}">
                <a14:useLocalDpi xmlns:a14="http://schemas.microsoft.com/office/drawing/2010/main" val="0"/>
              </a:ext>
            </a:extLst>
          </a:blip>
          <a:srcRect l="61197"/>
          <a:stretch/>
        </p:blipFill>
        <p:spPr>
          <a:xfrm>
            <a:off x="868762" y="758"/>
            <a:ext cx="2578466" cy="5009813"/>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025" y="1802374"/>
            <a:ext cx="2539891" cy="2241080"/>
          </a:xfrm>
          <a:prstGeom prst="rect">
            <a:avLst/>
          </a:prstGeom>
        </p:spPr>
      </p:pic>
    </p:spTree>
    <p:extLst>
      <p:ext uri="{BB962C8B-B14F-4D97-AF65-F5344CB8AC3E}">
        <p14:creationId xmlns:p14="http://schemas.microsoft.com/office/powerpoint/2010/main" val="765262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cstate="print">
            <a:extLst>
              <a:ext uri="{28A0092B-C50C-407E-A947-70E740481C1C}">
                <a14:useLocalDpi xmlns:a14="http://schemas.microsoft.com/office/drawing/2010/main" val="0"/>
              </a:ext>
            </a:extLst>
          </a:blip>
          <a:srcRect l="33547" r="-1919"/>
          <a:stretch/>
        </p:blipFill>
        <p:spPr>
          <a:xfrm>
            <a:off x="0" y="-25401"/>
            <a:ext cx="6438900" cy="6883401"/>
          </a:xfrm>
          <a:prstGeom prst="rect">
            <a:avLst/>
          </a:prstGeom>
        </p:spPr>
      </p:pic>
      <p:sp>
        <p:nvSpPr>
          <p:cNvPr id="28" name="Rectángulo 27"/>
          <p:cNvSpPr/>
          <p:nvPr/>
        </p:nvSpPr>
        <p:spPr>
          <a:xfrm>
            <a:off x="-8792" y="0"/>
            <a:ext cx="7412891" cy="6858000"/>
          </a:xfrm>
          <a:prstGeom prst="rect">
            <a:avLst/>
          </a:prstGeom>
          <a:solidFill>
            <a:srgbClr val="4A318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raso 2"/>
          <p:cNvSpPr/>
          <p:nvPr/>
        </p:nvSpPr>
        <p:spPr>
          <a:xfrm rot="10800000">
            <a:off x="2301876" y="0"/>
            <a:ext cx="6858000" cy="6858000"/>
          </a:xfrm>
          <a:prstGeom prst="flowChartDelay">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73400" b="69101"/>
          <a:stretch/>
        </p:blipFill>
        <p:spPr>
          <a:xfrm>
            <a:off x="3303659" y="3367443"/>
            <a:ext cx="1468391" cy="2119086"/>
          </a:xfrm>
          <a:prstGeom prst="rect">
            <a:avLst/>
          </a:prstGeom>
        </p:spPr>
      </p:pic>
      <p:pic>
        <p:nvPicPr>
          <p:cNvPr id="4" name="Picture 2" descr="33 frases de Recursos Humanos para inspirar, compartir y dedicar">
            <a:extLst>
              <a:ext uri="{FF2B5EF4-FFF2-40B4-BE49-F238E27FC236}">
                <a16:creationId xmlns:a16="http://schemas.microsoft.com/office/drawing/2014/main" id="{9327CB36-CDAF-A52E-C34D-8B91C35E4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01"/>
            <a:ext cx="9152792" cy="6919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27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p:nvPr/>
        </p:nvSpPr>
        <p:spPr>
          <a:xfrm>
            <a:off x="1070204" y="1561273"/>
            <a:ext cx="7003591" cy="369331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83357"/>
              </a:buClr>
              <a:buSzPts val="1800"/>
              <a:buFont typeface="Noto Sans Symbols"/>
              <a:buChar char="❑"/>
            </a:pPr>
            <a:r>
              <a:rPr lang="es-ES" sz="1800">
                <a:solidFill>
                  <a:srgbClr val="183357"/>
                </a:solidFill>
                <a:latin typeface="Arial"/>
                <a:ea typeface="Arial"/>
                <a:cs typeface="Arial"/>
                <a:sym typeface="Arial"/>
              </a:rPr>
              <a:t>Se define como seguir, acompañar, orientar, mantener y controlar el cumplimento de las reglas y reglamentos impuestos en la organización.</a:t>
            </a:r>
            <a:endParaRPr/>
          </a:p>
          <a:p>
            <a:pPr marL="285750" marR="0" lvl="0" indent="-171450" algn="just" rtl="0">
              <a:spcBef>
                <a:spcPts val="0"/>
              </a:spcBef>
              <a:spcAft>
                <a:spcPts val="0"/>
              </a:spcAft>
              <a:buClr>
                <a:schemeClr val="dk1"/>
              </a:buClr>
              <a:buSzPts val="1800"/>
              <a:buFont typeface="Noto Sans Symbols"/>
              <a:buNone/>
            </a:pPr>
            <a:endParaRPr sz="1800">
              <a:solidFill>
                <a:srgbClr val="183357"/>
              </a:solidFill>
              <a:latin typeface="Arial"/>
              <a:ea typeface="Arial"/>
              <a:cs typeface="Arial"/>
              <a:sym typeface="Arial"/>
            </a:endParaRPr>
          </a:p>
          <a:p>
            <a:pPr marL="285750" marR="0" lvl="0" indent="-285750" algn="just" rtl="0">
              <a:spcBef>
                <a:spcPts val="0"/>
              </a:spcBef>
              <a:spcAft>
                <a:spcPts val="0"/>
              </a:spcAft>
              <a:buClr>
                <a:srgbClr val="183357"/>
              </a:buClr>
              <a:buSzPts val="1800"/>
              <a:buFont typeface="Noto Sans Symbols"/>
              <a:buChar char="❑"/>
            </a:pPr>
            <a:r>
              <a:rPr lang="es-ES" sz="1800">
                <a:solidFill>
                  <a:srgbClr val="183357"/>
                </a:solidFill>
                <a:latin typeface="Arial"/>
                <a:ea typeface="Arial"/>
                <a:cs typeface="Arial"/>
                <a:sym typeface="Arial"/>
              </a:rPr>
              <a:t>Es dar seguimiento a las operaciones y actividades a efecto de garantizar que los planes y objetivos de la organización sean ejecutados.</a:t>
            </a:r>
            <a:endParaRPr/>
          </a:p>
          <a:p>
            <a:pPr marL="285750" marR="0" lvl="0" indent="-171450" algn="just" rtl="0">
              <a:spcBef>
                <a:spcPts val="0"/>
              </a:spcBef>
              <a:spcAft>
                <a:spcPts val="0"/>
              </a:spcAft>
              <a:buClr>
                <a:schemeClr val="dk1"/>
              </a:buClr>
              <a:buSzPts val="1800"/>
              <a:buFont typeface="Noto Sans Symbols"/>
              <a:buNone/>
            </a:pPr>
            <a:endParaRPr sz="1800">
              <a:solidFill>
                <a:srgbClr val="183357"/>
              </a:solidFill>
              <a:latin typeface="Arial"/>
              <a:ea typeface="Arial"/>
              <a:cs typeface="Arial"/>
              <a:sym typeface="Arial"/>
            </a:endParaRPr>
          </a:p>
          <a:p>
            <a:pPr marL="285750" marR="0" lvl="0" indent="-285750" algn="just" rtl="0">
              <a:spcBef>
                <a:spcPts val="0"/>
              </a:spcBef>
              <a:spcAft>
                <a:spcPts val="0"/>
              </a:spcAft>
              <a:buClr>
                <a:srgbClr val="183357"/>
              </a:buClr>
              <a:buSzPts val="1800"/>
              <a:buFont typeface="Noto Sans Symbols"/>
              <a:buChar char="❑"/>
            </a:pPr>
            <a:r>
              <a:rPr lang="es-ES" sz="1800">
                <a:solidFill>
                  <a:srgbClr val="183357"/>
                </a:solidFill>
                <a:latin typeface="Arial"/>
                <a:ea typeface="Arial"/>
                <a:cs typeface="Arial"/>
                <a:sym typeface="Arial"/>
              </a:rPr>
              <a:t>La función del staff consiste en diseñar sistemas para reunir y obtener datos que proporcionen información a la organización Los gerentes y los administradores deben tener información a tiempo real para tomar decisiones y hacer que sucedan las cosas.</a:t>
            </a:r>
            <a:endParaRPr sz="1800">
              <a:solidFill>
                <a:srgbClr val="183357"/>
              </a:solidFill>
              <a:latin typeface="Arial"/>
              <a:ea typeface="Arial"/>
              <a:cs typeface="Arial"/>
              <a:sym typeface="Arial"/>
            </a:endParaRPr>
          </a:p>
        </p:txBody>
      </p:sp>
      <p:sp>
        <p:nvSpPr>
          <p:cNvPr id="132" name="Google Shape;132;p4"/>
          <p:cNvSpPr txBox="1"/>
          <p:nvPr/>
        </p:nvSpPr>
        <p:spPr>
          <a:xfrm>
            <a:off x="3080328" y="644773"/>
            <a:ext cx="298334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SUPERVISAR</a:t>
            </a:r>
            <a:endParaRPr sz="2800" b="1">
              <a:solidFill>
                <a:srgbClr val="123258"/>
              </a:solidFill>
              <a:latin typeface="Arial"/>
              <a:ea typeface="Arial"/>
              <a:cs typeface="Arial"/>
              <a:sym typeface="Arial"/>
            </a:endParaRPr>
          </a:p>
        </p:txBody>
      </p:sp>
      <p:sp>
        <p:nvSpPr>
          <p:cNvPr id="136" name="Google Shape;136;p4"/>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dirty="0">
                <a:solidFill>
                  <a:schemeClr val="tx1">
                    <a:lumMod val="65000"/>
                    <a:lumOff val="35000"/>
                  </a:schemeClr>
                </a:solidFill>
                <a:latin typeface="Calibri"/>
                <a:ea typeface="Calibri"/>
                <a:cs typeface="Calibri"/>
                <a:sym typeface="Calibri"/>
              </a:rPr>
              <a:t>Chiavenato,2013</a:t>
            </a:r>
            <a:endParaRPr dirty="0">
              <a:solidFill>
                <a:schemeClr val="tx1">
                  <a:lumMod val="65000"/>
                  <a:lumOff val="35000"/>
                </a:schemeClr>
              </a:solidFill>
            </a:endParaRPr>
          </a:p>
        </p:txBody>
      </p:sp>
      <p:pic>
        <p:nvPicPr>
          <p:cNvPr id="8" name="Imagen 7">
            <a:extLst>
              <a:ext uri="{FF2B5EF4-FFF2-40B4-BE49-F238E27FC236}">
                <a16:creationId xmlns:a16="http://schemas.microsoft.com/office/drawing/2014/main" id="{AF8164E2-A408-DBC4-02C0-5F446EDE84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10" name="Imagen 9">
            <a:extLst>
              <a:ext uri="{FF2B5EF4-FFF2-40B4-BE49-F238E27FC236}">
                <a16:creationId xmlns:a16="http://schemas.microsoft.com/office/drawing/2014/main" id="{F1345AC1-0860-595D-33F8-F31C695000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659399" y="4113812"/>
            <a:ext cx="1352276" cy="2365829"/>
          </a:xfrm>
          <a:prstGeom prst="rect">
            <a:avLst/>
          </a:prstGeom>
        </p:spPr>
      </p:pic>
      <p:sp>
        <p:nvSpPr>
          <p:cNvPr id="2" name="Elipse 1">
            <a:extLst>
              <a:ext uri="{FF2B5EF4-FFF2-40B4-BE49-F238E27FC236}">
                <a16:creationId xmlns:a16="http://schemas.microsoft.com/office/drawing/2014/main" id="{C80817E9-B2A3-450C-F745-AA2076EF212A}"/>
              </a:ext>
            </a:extLst>
          </p:cNvPr>
          <p:cNvSpPr/>
          <p:nvPr/>
        </p:nvSpPr>
        <p:spPr>
          <a:xfrm>
            <a:off x="7139262" y="503135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04BCEFD5-1F28-708B-425D-60C3335E20FB}"/>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47101" y="5493979"/>
            <a:ext cx="688874" cy="9856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p:nvPr/>
        </p:nvSpPr>
        <p:spPr>
          <a:xfrm>
            <a:off x="1070204" y="1561273"/>
            <a:ext cx="7003591"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a:solidFill>
                  <a:srgbClr val="183357"/>
                </a:solidFill>
                <a:latin typeface="Arial"/>
                <a:ea typeface="Arial"/>
                <a:cs typeface="Arial"/>
                <a:sym typeface="Arial"/>
              </a:rPr>
              <a:t>Una auditoría de recursos humanos es nada más ni nada menos que un proceso interno que sirve para chequear el </a:t>
            </a:r>
            <a:r>
              <a:rPr lang="es-ES" sz="1800" b="1">
                <a:solidFill>
                  <a:srgbClr val="183357"/>
                </a:solidFill>
                <a:latin typeface="Arial"/>
                <a:ea typeface="Arial"/>
                <a:cs typeface="Arial"/>
                <a:sym typeface="Arial"/>
              </a:rPr>
              <a:t>«estado de salud» </a:t>
            </a:r>
            <a:r>
              <a:rPr lang="es-ES" sz="1800">
                <a:solidFill>
                  <a:srgbClr val="183357"/>
                </a:solidFill>
                <a:latin typeface="Arial"/>
                <a:ea typeface="Arial"/>
                <a:cs typeface="Arial"/>
                <a:sym typeface="Arial"/>
              </a:rPr>
              <a:t>organizativo puertas adentros de una empresa. Desde los métodos y términos de contratación hasta la gestión de gastos y bienestar laboral, múltiples facetas de rrhh son tenidas en cuenta aquí.</a:t>
            </a:r>
            <a:endParaRPr/>
          </a:p>
        </p:txBody>
      </p:sp>
      <p:sp>
        <p:nvSpPr>
          <p:cNvPr id="142" name="Google Shape;142;p5"/>
          <p:cNvSpPr txBox="1"/>
          <p:nvPr/>
        </p:nvSpPr>
        <p:spPr>
          <a:xfrm>
            <a:off x="2660383" y="650167"/>
            <a:ext cx="462915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AUDITORIAS</a:t>
            </a:r>
            <a:endParaRPr sz="2800" b="1">
              <a:solidFill>
                <a:srgbClr val="123258"/>
              </a:solidFill>
              <a:latin typeface="Arial"/>
              <a:ea typeface="Arial"/>
              <a:cs typeface="Arial"/>
              <a:sym typeface="Arial"/>
            </a:endParaRPr>
          </a:p>
        </p:txBody>
      </p:sp>
      <p:sp>
        <p:nvSpPr>
          <p:cNvPr id="146" name="Google Shape;146;p5"/>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147" name="Google Shape;147;p5"/>
          <p:cNvPicPr preferRelativeResize="0"/>
          <p:nvPr/>
        </p:nvPicPr>
        <p:blipFill rotWithShape="1">
          <a:blip r:embed="rId3">
            <a:alphaModFix/>
          </a:blip>
          <a:srcRect/>
          <a:stretch/>
        </p:blipFill>
        <p:spPr>
          <a:xfrm>
            <a:off x="2819399" y="2999535"/>
            <a:ext cx="4168630" cy="3375684"/>
          </a:xfrm>
          <a:prstGeom prst="rect">
            <a:avLst/>
          </a:prstGeom>
          <a:noFill/>
          <a:ln>
            <a:noFill/>
          </a:ln>
        </p:spPr>
      </p:pic>
      <p:pic>
        <p:nvPicPr>
          <p:cNvPr id="9" name="Imagen 8">
            <a:extLst>
              <a:ext uri="{FF2B5EF4-FFF2-40B4-BE49-F238E27FC236}">
                <a16:creationId xmlns:a16="http://schemas.microsoft.com/office/drawing/2014/main" id="{05F9DD1C-6C60-5CE9-1358-565F7FBA15F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11" name="Imagen 10">
            <a:extLst>
              <a:ext uri="{FF2B5EF4-FFF2-40B4-BE49-F238E27FC236}">
                <a16:creationId xmlns:a16="http://schemas.microsoft.com/office/drawing/2014/main" id="{73CE4A67-C385-0CA1-55A5-F99AD5D775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547100" y="3662494"/>
            <a:ext cx="1352276" cy="2365829"/>
          </a:xfrm>
          <a:prstGeom prst="rect">
            <a:avLst/>
          </a:prstGeom>
        </p:spPr>
      </p:pic>
      <p:sp>
        <p:nvSpPr>
          <p:cNvPr id="3" name="Elipse 2">
            <a:extLst>
              <a:ext uri="{FF2B5EF4-FFF2-40B4-BE49-F238E27FC236}">
                <a16:creationId xmlns:a16="http://schemas.microsoft.com/office/drawing/2014/main" id="{776608A2-5AFD-E3B0-8637-90FD75A40174}"/>
              </a:ext>
            </a:extLst>
          </p:cNvPr>
          <p:cNvSpPr/>
          <p:nvPr/>
        </p:nvSpPr>
        <p:spPr>
          <a:xfrm>
            <a:off x="6798142" y="491743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AD364A58-7C20-AC3B-9247-A700CD005391}"/>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073795" y="5296727"/>
            <a:ext cx="688874" cy="9856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6"/>
          <p:cNvSpPr txBox="1"/>
          <p:nvPr/>
        </p:nvSpPr>
        <p:spPr>
          <a:xfrm>
            <a:off x="1070204" y="1561273"/>
            <a:ext cx="7340369"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a:solidFill>
                  <a:srgbClr val="183357"/>
                </a:solidFill>
                <a:latin typeface="Arial"/>
                <a:ea typeface="Arial"/>
                <a:cs typeface="Arial"/>
                <a:sym typeface="Arial"/>
              </a:rPr>
              <a:t>Una auditoría bien hecha, puede hacer la diferencia entre optimizar la gestión humana, la productividad, el uso del tiempo y, por lo tanto, facilitar que se alcancen los siempre tan anhelados objetivos de negocios. Pero para poner manos a la obra, hay algunos conceptos que debemos aclarar.</a:t>
            </a:r>
            <a:endParaRPr/>
          </a:p>
        </p:txBody>
      </p:sp>
      <p:sp>
        <p:nvSpPr>
          <p:cNvPr id="153" name="Google Shape;153;p6"/>
          <p:cNvSpPr txBox="1"/>
          <p:nvPr/>
        </p:nvSpPr>
        <p:spPr>
          <a:xfrm>
            <a:off x="2660383" y="650167"/>
            <a:ext cx="462915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AUDITORIAS</a:t>
            </a:r>
            <a:endParaRPr sz="2800" b="1">
              <a:solidFill>
                <a:srgbClr val="123258"/>
              </a:solidFill>
              <a:latin typeface="Arial"/>
              <a:ea typeface="Arial"/>
              <a:cs typeface="Arial"/>
              <a:sym typeface="Arial"/>
            </a:endParaRPr>
          </a:p>
        </p:txBody>
      </p:sp>
      <p:sp>
        <p:nvSpPr>
          <p:cNvPr id="157" name="Google Shape;157;p6"/>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158" name="Google Shape;158;p6"/>
          <p:cNvPicPr preferRelativeResize="0"/>
          <p:nvPr/>
        </p:nvPicPr>
        <p:blipFill rotWithShape="1">
          <a:blip r:embed="rId3">
            <a:alphaModFix/>
          </a:blip>
          <a:srcRect/>
          <a:stretch/>
        </p:blipFill>
        <p:spPr>
          <a:xfrm>
            <a:off x="353145" y="3047220"/>
            <a:ext cx="7152359" cy="3540551"/>
          </a:xfrm>
          <a:prstGeom prst="rect">
            <a:avLst/>
          </a:prstGeom>
          <a:noFill/>
          <a:ln>
            <a:noFill/>
          </a:ln>
        </p:spPr>
      </p:pic>
      <p:pic>
        <p:nvPicPr>
          <p:cNvPr id="9" name="Imagen 8">
            <a:extLst>
              <a:ext uri="{FF2B5EF4-FFF2-40B4-BE49-F238E27FC236}">
                <a16:creationId xmlns:a16="http://schemas.microsoft.com/office/drawing/2014/main" id="{77135687-4F9E-BA4F-B6BF-C94A986B78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3" name="Imagen 2">
            <a:extLst>
              <a:ext uri="{FF2B5EF4-FFF2-40B4-BE49-F238E27FC236}">
                <a16:creationId xmlns:a16="http://schemas.microsoft.com/office/drawing/2014/main" id="{2FCAB4EA-EC4F-C366-3657-BF799F09E1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4703" y="1633860"/>
            <a:ext cx="6891740" cy="4660232"/>
          </a:xfrm>
          <a:prstGeom prst="rect">
            <a:avLst/>
          </a:prstGeom>
        </p:spPr>
      </p:pic>
      <p:sp>
        <p:nvSpPr>
          <p:cNvPr id="2" name="Elipse 1">
            <a:extLst>
              <a:ext uri="{FF2B5EF4-FFF2-40B4-BE49-F238E27FC236}">
                <a16:creationId xmlns:a16="http://schemas.microsoft.com/office/drawing/2014/main" id="{BFC2D6E2-A637-0E83-A180-C52882AC8826}"/>
              </a:ext>
            </a:extLst>
          </p:cNvPr>
          <p:cNvSpPr/>
          <p:nvPr/>
        </p:nvSpPr>
        <p:spPr>
          <a:xfrm>
            <a:off x="7142579" y="5296727"/>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F681B81B-1C9D-BBBA-9CED-61EED4ABB77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6829366" y="4408226"/>
            <a:ext cx="1352276" cy="2365829"/>
          </a:xfrm>
          <a:prstGeom prst="rect">
            <a:avLst/>
          </a:prstGeom>
        </p:spPr>
      </p:pic>
      <p:pic>
        <p:nvPicPr>
          <p:cNvPr id="4" name="Imagen 3">
            <a:extLst>
              <a:ext uri="{FF2B5EF4-FFF2-40B4-BE49-F238E27FC236}">
                <a16:creationId xmlns:a16="http://schemas.microsoft.com/office/drawing/2014/main" id="{93BD251B-4B92-D860-8A7C-1319D344CE8B}"/>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92716" y="5715806"/>
            <a:ext cx="688874" cy="9856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7"/>
          <p:cNvSpPr txBox="1"/>
          <p:nvPr/>
        </p:nvSpPr>
        <p:spPr>
          <a:xfrm>
            <a:off x="1070204" y="1561273"/>
            <a:ext cx="7003591" cy="427809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600" dirty="0">
                <a:solidFill>
                  <a:srgbClr val="183357"/>
                </a:solidFill>
                <a:latin typeface="Arial"/>
                <a:ea typeface="Arial"/>
                <a:cs typeface="Arial"/>
                <a:sym typeface="Arial"/>
              </a:rPr>
              <a:t>Una auditoría de recursos humanos es un método a través del que se revisan las políticas de una empresa, los procedimientos internos, la documentación y los programas de recursos humanos con la finalidad de identificar puntos clave a mejorar dentro de la organización.</a:t>
            </a:r>
            <a:endParaRPr dirty="0"/>
          </a:p>
          <a:p>
            <a:pPr marL="0" marR="0" lvl="0" indent="0" algn="just" rtl="0">
              <a:spcBef>
                <a:spcPts val="0"/>
              </a:spcBef>
              <a:spcAft>
                <a:spcPts val="0"/>
              </a:spcAft>
              <a:buNone/>
            </a:pPr>
            <a:endParaRPr sz="1600" dirty="0">
              <a:solidFill>
                <a:srgbClr val="183357"/>
              </a:solidFill>
              <a:latin typeface="Arial"/>
              <a:ea typeface="Arial"/>
              <a:cs typeface="Arial"/>
              <a:sym typeface="Arial"/>
            </a:endParaRPr>
          </a:p>
          <a:p>
            <a:pPr marL="0" marR="0" lvl="0" indent="0" algn="just" rtl="0">
              <a:spcBef>
                <a:spcPts val="0"/>
              </a:spcBef>
              <a:spcAft>
                <a:spcPts val="0"/>
              </a:spcAft>
              <a:buNone/>
            </a:pPr>
            <a:r>
              <a:rPr lang="es-ES" sz="1600" dirty="0">
                <a:solidFill>
                  <a:srgbClr val="183357"/>
                </a:solidFill>
                <a:latin typeface="Arial"/>
                <a:ea typeface="Arial"/>
                <a:cs typeface="Arial"/>
                <a:sym typeface="Arial"/>
              </a:rPr>
              <a:t>Cuando una empresa crece es cuando este tipo de auditoría es necesaria, ya que hace que revisar el cumplimiento de las funciones de cada uno de sus departamentos sea mucho más fácil. Si no se realizase, la revisión de los datos se volvería demasiado complicada y, al final, sería difícil tener un análisis objetivo e imparcial, ya que dicha revisión dependería de la dirección.</a:t>
            </a:r>
            <a:endParaRPr dirty="0"/>
          </a:p>
          <a:p>
            <a:pPr marL="0" marR="0" lvl="0" indent="0" algn="just" rtl="0">
              <a:spcBef>
                <a:spcPts val="0"/>
              </a:spcBef>
              <a:spcAft>
                <a:spcPts val="0"/>
              </a:spcAft>
              <a:buNone/>
            </a:pPr>
            <a:endParaRPr sz="1600" dirty="0">
              <a:solidFill>
                <a:srgbClr val="183357"/>
              </a:solidFill>
              <a:latin typeface="Arial"/>
              <a:ea typeface="Arial"/>
              <a:cs typeface="Arial"/>
              <a:sym typeface="Arial"/>
            </a:endParaRPr>
          </a:p>
          <a:p>
            <a:pPr marL="0" marR="0" lvl="0" indent="0" algn="just" rtl="0">
              <a:spcBef>
                <a:spcPts val="0"/>
              </a:spcBef>
              <a:spcAft>
                <a:spcPts val="0"/>
              </a:spcAft>
              <a:buNone/>
            </a:pPr>
            <a:r>
              <a:rPr lang="es-ES" sz="1600" dirty="0">
                <a:solidFill>
                  <a:srgbClr val="183357"/>
                </a:solidFill>
                <a:latin typeface="Arial"/>
                <a:ea typeface="Arial"/>
                <a:cs typeface="Arial"/>
                <a:sym typeface="Arial"/>
              </a:rPr>
              <a:t>Cualquier auditoría interna aumenta las posibilidades de la empresa de cumplir sus objetivos, además de detectar fraudes o malversaciones de activos y problemas similares. ¿Cómo? Asegurando la veracidad de todos los datos que se van acumulando a lo largo de la actividad, y que serán revisados durante la auditoría.</a:t>
            </a:r>
            <a:endParaRPr dirty="0"/>
          </a:p>
        </p:txBody>
      </p:sp>
      <p:sp>
        <p:nvSpPr>
          <p:cNvPr id="164" name="Google Shape;164;p7"/>
          <p:cNvSpPr txBox="1"/>
          <p:nvPr/>
        </p:nvSpPr>
        <p:spPr>
          <a:xfrm>
            <a:off x="2335164" y="650167"/>
            <a:ext cx="548561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a:solidFill>
                  <a:srgbClr val="123258"/>
                </a:solidFill>
                <a:latin typeface="Arial"/>
                <a:ea typeface="Arial"/>
                <a:cs typeface="Arial"/>
                <a:sym typeface="Arial"/>
              </a:rPr>
              <a:t>¿QUE ES UNA AUDITORIA DE GTH</a:t>
            </a:r>
            <a:endParaRPr sz="2800" b="1">
              <a:solidFill>
                <a:srgbClr val="123258"/>
              </a:solidFill>
              <a:latin typeface="Arial"/>
              <a:ea typeface="Arial"/>
              <a:cs typeface="Arial"/>
              <a:sym typeface="Arial"/>
            </a:endParaRPr>
          </a:p>
        </p:txBody>
      </p:sp>
      <p:sp>
        <p:nvSpPr>
          <p:cNvPr id="168" name="Google Shape;168;p7"/>
          <p:cNvSpPr txBox="1"/>
          <p:nvPr/>
        </p:nvSpPr>
        <p:spPr>
          <a:xfrm>
            <a:off x="-17604" y="6596390"/>
            <a:ext cx="1849772"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100">
                <a:solidFill>
                  <a:schemeClr val="dk1"/>
                </a:solidFill>
                <a:latin typeface="Calibri"/>
                <a:ea typeface="Calibri"/>
                <a:cs typeface="Calibri"/>
                <a:sym typeface="Calibri"/>
              </a:rPr>
              <a:t>Chiavenato,2013</a:t>
            </a:r>
            <a:endParaRPr/>
          </a:p>
        </p:txBody>
      </p:sp>
      <p:pic>
        <p:nvPicPr>
          <p:cNvPr id="8" name="Imagen 7">
            <a:extLst>
              <a:ext uri="{FF2B5EF4-FFF2-40B4-BE49-F238E27FC236}">
                <a16:creationId xmlns:a16="http://schemas.microsoft.com/office/drawing/2014/main" id="{6CBC3278-BE7F-3F9E-B700-E9AC1B5A87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976C8000-4468-2191-8E5F-E039E068D7A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a:off x="6397471" y="5296727"/>
            <a:ext cx="3044843" cy="2309631"/>
          </a:xfrm>
          <a:prstGeom prst="rect">
            <a:avLst/>
          </a:prstGeom>
        </p:spPr>
      </p:pic>
      <p:pic>
        <p:nvPicPr>
          <p:cNvPr id="3" name="Imagen 2">
            <a:extLst>
              <a:ext uri="{FF2B5EF4-FFF2-40B4-BE49-F238E27FC236}">
                <a16:creationId xmlns:a16="http://schemas.microsoft.com/office/drawing/2014/main" id="{38E3AA40-4196-8B27-8B23-93CD0FB50324}"/>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384921" y="5741533"/>
            <a:ext cx="688874" cy="985662"/>
          </a:xfrm>
          <a:prstGeom prst="rect">
            <a:avLst/>
          </a:prstGeom>
        </p:spPr>
      </p:pic>
      <p:pic>
        <p:nvPicPr>
          <p:cNvPr id="4" name="Imagen 3">
            <a:extLst>
              <a:ext uri="{FF2B5EF4-FFF2-40B4-BE49-F238E27FC236}">
                <a16:creationId xmlns:a16="http://schemas.microsoft.com/office/drawing/2014/main" id="{2C9CA95C-D59A-3EE4-426F-FB5AE726B38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080" t="31111" b="33121"/>
          <a:stretch/>
        </p:blipFill>
        <p:spPr>
          <a:xfrm rot="2244506" flipH="1">
            <a:off x="-1328500" y="-1008223"/>
            <a:ext cx="3453627" cy="2751853"/>
          </a:xfrm>
          <a:prstGeom prst="rect">
            <a:avLst/>
          </a:prstGeom>
        </p:spPr>
      </p:pic>
      <p:pic>
        <p:nvPicPr>
          <p:cNvPr id="5" name="Imagen 4">
            <a:extLst>
              <a:ext uri="{FF2B5EF4-FFF2-40B4-BE49-F238E27FC236}">
                <a16:creationId xmlns:a16="http://schemas.microsoft.com/office/drawing/2014/main" id="{37CCF6E0-A3BB-2748-1C90-E7C174D0333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0491" t="74091"/>
          <a:stretch/>
        </p:blipFill>
        <p:spPr>
          <a:xfrm>
            <a:off x="-416182" y="3132054"/>
            <a:ext cx="1628989" cy="17768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dondear rectángulo de esquina del mismo lado">
            <a:extLst>
              <a:ext uri="{FF2B5EF4-FFF2-40B4-BE49-F238E27FC236}">
                <a16:creationId xmlns:a16="http://schemas.microsoft.com/office/drawing/2014/main" id="{9DF74EDA-4C42-9008-3FC7-99E70A922C5D}"/>
              </a:ext>
            </a:extLst>
          </p:cNvPr>
          <p:cNvSpPr/>
          <p:nvPr/>
        </p:nvSpPr>
        <p:spPr>
          <a:xfrm>
            <a:off x="652462" y="1172700"/>
            <a:ext cx="3919538" cy="5000625"/>
          </a:xfrm>
          <a:prstGeom prst="round2SameRect">
            <a:avLst>
              <a:gd name="adj1" fmla="val 32593"/>
              <a:gd name="adj2" fmla="val 0"/>
            </a:avLst>
          </a:prstGeom>
          <a:solidFill>
            <a:schemeClr val="accent6">
              <a:lumMod val="60000"/>
              <a:lumOff val="4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s-MX" sz="2200" b="1" dirty="0">
                <a:solidFill>
                  <a:srgbClr val="002060"/>
                </a:solidFill>
              </a:rPr>
              <a:t>SISTEMA  DE INFORMACIÓN SOBRE LA ADMINISTRACIÓN PERSONAL</a:t>
            </a:r>
          </a:p>
          <a:p>
            <a:pPr algn="ctr" fontAlgn="auto">
              <a:spcBef>
                <a:spcPts val="0"/>
              </a:spcBef>
              <a:spcAft>
                <a:spcPts val="0"/>
              </a:spcAft>
              <a:defRPr/>
            </a:pPr>
            <a:endParaRPr lang="es-MX" sz="2200" dirty="0">
              <a:solidFill>
                <a:srgbClr val="002060"/>
              </a:solidFill>
            </a:endParaRPr>
          </a:p>
          <a:p>
            <a:pPr marL="342900" indent="-342900" algn="just" fontAlgn="auto">
              <a:spcBef>
                <a:spcPts val="0"/>
              </a:spcBef>
              <a:spcAft>
                <a:spcPts val="0"/>
              </a:spcAft>
              <a:buFont typeface="Wingdings" panose="05000000000000000000" pitchFamily="2" charset="2"/>
              <a:buChar char="Ø"/>
              <a:defRPr/>
            </a:pPr>
            <a:r>
              <a:rPr lang="es-MX" sz="2000" dirty="0">
                <a:solidFill>
                  <a:srgbClr val="002060"/>
                </a:solidFill>
              </a:rPr>
              <a:t>PLANES DE RECURSOS HUMANOS</a:t>
            </a:r>
          </a:p>
          <a:p>
            <a:pPr marL="342900" indent="-342900" algn="just" fontAlgn="auto">
              <a:spcBef>
                <a:spcPts val="0"/>
              </a:spcBef>
              <a:spcAft>
                <a:spcPts val="0"/>
              </a:spcAft>
              <a:buFont typeface="Wingdings" panose="05000000000000000000" pitchFamily="2" charset="2"/>
              <a:buChar char="Ø"/>
              <a:defRPr/>
            </a:pPr>
            <a:r>
              <a:rPr lang="es-MX" sz="2000" dirty="0">
                <a:solidFill>
                  <a:srgbClr val="002060"/>
                </a:solidFill>
              </a:rPr>
              <a:t>COMPENSACIONES</a:t>
            </a:r>
          </a:p>
          <a:p>
            <a:pPr marL="342900" indent="-342900" algn="just" fontAlgn="auto">
              <a:spcBef>
                <a:spcPts val="0"/>
              </a:spcBef>
              <a:spcAft>
                <a:spcPts val="0"/>
              </a:spcAft>
              <a:buFont typeface="Wingdings" panose="05000000000000000000" pitchFamily="2" charset="2"/>
              <a:buChar char="Ø"/>
              <a:defRPr/>
            </a:pPr>
            <a:r>
              <a:rPr lang="es-MX" sz="2000" dirty="0">
                <a:solidFill>
                  <a:srgbClr val="002060"/>
                </a:solidFill>
              </a:rPr>
              <a:t>ANÁLISIS DE PUESTO</a:t>
            </a:r>
          </a:p>
          <a:p>
            <a:pPr marL="342900" indent="-342900" algn="just" fontAlgn="auto">
              <a:spcBef>
                <a:spcPts val="0"/>
              </a:spcBef>
              <a:spcAft>
                <a:spcPts val="0"/>
              </a:spcAft>
              <a:buFont typeface="Wingdings" panose="05000000000000000000" pitchFamily="2" charset="2"/>
              <a:buChar char="Ø"/>
              <a:defRPr/>
            </a:pPr>
            <a:r>
              <a:rPr lang="es-MX" sz="2000" dirty="0">
                <a:solidFill>
                  <a:srgbClr val="002060"/>
                </a:solidFill>
              </a:rPr>
              <a:t>IGUALDAD DE OPORTUNIDADES</a:t>
            </a:r>
          </a:p>
          <a:p>
            <a:pPr fontAlgn="auto">
              <a:spcBef>
                <a:spcPts val="0"/>
              </a:spcBef>
              <a:spcAft>
                <a:spcPts val="0"/>
              </a:spcAft>
              <a:buFont typeface="Wingdings" pitchFamily="2" charset="2"/>
              <a:buChar char="v"/>
              <a:defRPr/>
            </a:pPr>
            <a:endParaRPr lang="es-MX" sz="2200" dirty="0">
              <a:solidFill>
                <a:srgbClr val="002060"/>
              </a:solidFill>
            </a:endParaRPr>
          </a:p>
          <a:p>
            <a:pPr fontAlgn="auto">
              <a:spcBef>
                <a:spcPts val="0"/>
              </a:spcBef>
              <a:spcAft>
                <a:spcPts val="0"/>
              </a:spcAft>
              <a:buFont typeface="Wingdings" pitchFamily="2" charset="2"/>
              <a:buChar char="v"/>
              <a:defRPr/>
            </a:pPr>
            <a:endParaRPr lang="es-MX" sz="2200" dirty="0">
              <a:solidFill>
                <a:srgbClr val="002060"/>
              </a:solidFill>
            </a:endParaRPr>
          </a:p>
          <a:p>
            <a:pPr fontAlgn="auto">
              <a:spcBef>
                <a:spcPts val="0"/>
              </a:spcBef>
              <a:spcAft>
                <a:spcPts val="0"/>
              </a:spcAft>
              <a:buFont typeface="Wingdings" pitchFamily="2" charset="2"/>
              <a:buChar char="v"/>
              <a:defRPr/>
            </a:pPr>
            <a:endParaRPr lang="es-MX" sz="2200" dirty="0">
              <a:solidFill>
                <a:srgbClr val="002060"/>
              </a:solidFill>
            </a:endParaRPr>
          </a:p>
        </p:txBody>
      </p:sp>
      <p:sp>
        <p:nvSpPr>
          <p:cNvPr id="4106" name="17 CuadroTexto">
            <a:extLst>
              <a:ext uri="{FF2B5EF4-FFF2-40B4-BE49-F238E27FC236}">
                <a16:creationId xmlns:a16="http://schemas.microsoft.com/office/drawing/2014/main" id="{BDDEED76-D99F-5477-40B5-650924087E7D}"/>
              </a:ext>
            </a:extLst>
          </p:cNvPr>
          <p:cNvSpPr txBox="1">
            <a:spLocks noChangeArrowheads="1"/>
          </p:cNvSpPr>
          <p:nvPr/>
        </p:nvSpPr>
        <p:spPr bwMode="auto">
          <a:xfrm>
            <a:off x="2214563" y="714375"/>
            <a:ext cx="47863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s-MX" altLang="es-CO" sz="2200" b="1" dirty="0">
                <a:solidFill>
                  <a:srgbClr val="FFFFFF"/>
                </a:solidFill>
                <a:latin typeface="Calibri" panose="020F0502020204030204" pitchFamily="34" charset="0"/>
              </a:rPr>
              <a:t>CAMPOS QUE CUBRE LA AUDITORÍA</a:t>
            </a:r>
            <a:endParaRPr lang="es-MX" altLang="es-CO" sz="2200" dirty="0">
              <a:solidFill>
                <a:srgbClr val="FFFFFF"/>
              </a:solidFill>
              <a:latin typeface="Calibri" panose="020F0502020204030204" pitchFamily="34" charset="0"/>
            </a:endParaRPr>
          </a:p>
          <a:p>
            <a:pPr eaLnBrk="1" hangingPunct="1"/>
            <a:endParaRPr lang="es-MX" altLang="es-CO" dirty="0">
              <a:latin typeface="Calibri" panose="020F0502020204030204" pitchFamily="34" charset="0"/>
            </a:endParaRPr>
          </a:p>
        </p:txBody>
      </p:sp>
      <p:sp>
        <p:nvSpPr>
          <p:cNvPr id="19" name="18 Redondear rectángulo de esquina del mismo lado">
            <a:extLst>
              <a:ext uri="{FF2B5EF4-FFF2-40B4-BE49-F238E27FC236}">
                <a16:creationId xmlns:a16="http://schemas.microsoft.com/office/drawing/2014/main" id="{78B53F2D-4A59-E632-5364-D1184C7EA9E3}"/>
              </a:ext>
            </a:extLst>
          </p:cNvPr>
          <p:cNvSpPr/>
          <p:nvPr/>
        </p:nvSpPr>
        <p:spPr>
          <a:xfrm>
            <a:off x="4786313" y="1214438"/>
            <a:ext cx="3919537" cy="5000625"/>
          </a:xfrm>
          <a:prstGeom prst="round2SameRect">
            <a:avLst>
              <a:gd name="adj1" fmla="val 32593"/>
              <a:gd name="adj2" fmla="val 0"/>
            </a:avLst>
          </a:prstGeom>
          <a:solidFill>
            <a:schemeClr val="accent4">
              <a:lumMod val="40000"/>
              <a:lumOff val="60000"/>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s-MX" sz="2400" b="1" dirty="0">
              <a:solidFill>
                <a:srgbClr val="002060"/>
              </a:solidFill>
            </a:endParaRPr>
          </a:p>
          <a:p>
            <a:pPr algn="ctr" fontAlgn="auto">
              <a:spcBef>
                <a:spcPts val="0"/>
              </a:spcBef>
              <a:spcAft>
                <a:spcPts val="0"/>
              </a:spcAft>
              <a:defRPr/>
            </a:pPr>
            <a:r>
              <a:rPr lang="es-MX" sz="2400" b="1" dirty="0">
                <a:solidFill>
                  <a:srgbClr val="002060"/>
                </a:solidFill>
              </a:rPr>
              <a:t>INTEGRACIÓ DE PERSONAL Y DESARROLLO</a:t>
            </a:r>
          </a:p>
          <a:p>
            <a:pPr algn="ctr" fontAlgn="auto">
              <a:spcBef>
                <a:spcPts val="0"/>
              </a:spcBef>
              <a:spcAft>
                <a:spcPts val="0"/>
              </a:spcAft>
              <a:defRPr/>
            </a:pPr>
            <a:endParaRPr lang="es-MX" sz="2400" dirty="0">
              <a:solidFill>
                <a:srgbClr val="002060"/>
              </a:solidFill>
            </a:endParaRPr>
          </a:p>
          <a:p>
            <a:pPr marL="342900" indent="-342900" fontAlgn="auto">
              <a:spcBef>
                <a:spcPts val="0"/>
              </a:spcBef>
              <a:spcAft>
                <a:spcPts val="0"/>
              </a:spcAft>
              <a:buFont typeface="Wingdings" panose="05000000000000000000" pitchFamily="2" charset="2"/>
              <a:buChar char="Ø"/>
              <a:defRPr/>
            </a:pPr>
            <a:r>
              <a:rPr lang="es-MX" sz="2400" dirty="0">
                <a:solidFill>
                  <a:srgbClr val="002060"/>
                </a:solidFill>
              </a:rPr>
              <a:t>RECLUTAMIENTO</a:t>
            </a:r>
          </a:p>
          <a:p>
            <a:pPr marL="342900" indent="-342900" fontAlgn="auto">
              <a:spcBef>
                <a:spcPts val="0"/>
              </a:spcBef>
              <a:spcAft>
                <a:spcPts val="0"/>
              </a:spcAft>
              <a:buFont typeface="Wingdings" panose="05000000000000000000" pitchFamily="2" charset="2"/>
              <a:buChar char="Ø"/>
              <a:defRPr/>
            </a:pPr>
            <a:r>
              <a:rPr lang="es-MX" sz="2400" dirty="0">
                <a:solidFill>
                  <a:srgbClr val="002060"/>
                </a:solidFill>
              </a:rPr>
              <a:t>CAPACITACIÓN Y ORIENTACIÓN</a:t>
            </a:r>
          </a:p>
          <a:p>
            <a:pPr marL="342900" indent="-342900" fontAlgn="auto">
              <a:spcBef>
                <a:spcPts val="0"/>
              </a:spcBef>
              <a:spcAft>
                <a:spcPts val="0"/>
              </a:spcAft>
              <a:buFont typeface="Wingdings" panose="05000000000000000000" pitchFamily="2" charset="2"/>
              <a:buChar char="Ø"/>
              <a:defRPr/>
            </a:pPr>
            <a:r>
              <a:rPr lang="es-MX" sz="2400" dirty="0">
                <a:solidFill>
                  <a:srgbClr val="002060"/>
                </a:solidFill>
              </a:rPr>
              <a:t>SELECCIÓN</a:t>
            </a:r>
          </a:p>
          <a:p>
            <a:pPr marL="342900" indent="-342900" fontAlgn="auto">
              <a:spcBef>
                <a:spcPts val="0"/>
              </a:spcBef>
              <a:spcAft>
                <a:spcPts val="0"/>
              </a:spcAft>
              <a:buFont typeface="Wingdings" panose="05000000000000000000" pitchFamily="2" charset="2"/>
              <a:buChar char="Ø"/>
              <a:defRPr/>
            </a:pPr>
            <a:r>
              <a:rPr lang="es-MX" sz="2400" dirty="0">
                <a:solidFill>
                  <a:srgbClr val="002060"/>
                </a:solidFill>
              </a:rPr>
              <a:t>DESARROLLO PROFESIONAL</a:t>
            </a:r>
          </a:p>
          <a:p>
            <a:pPr fontAlgn="auto">
              <a:spcBef>
                <a:spcPts val="0"/>
              </a:spcBef>
              <a:spcAft>
                <a:spcPts val="0"/>
              </a:spcAft>
              <a:defRPr/>
            </a:pPr>
            <a:endParaRPr lang="es-MX" sz="2400" dirty="0">
              <a:solidFill>
                <a:srgbClr val="002060"/>
              </a:solidFill>
            </a:endParaRPr>
          </a:p>
          <a:p>
            <a:pPr fontAlgn="auto">
              <a:spcBef>
                <a:spcPts val="0"/>
              </a:spcBef>
              <a:spcAft>
                <a:spcPts val="0"/>
              </a:spcAft>
              <a:defRPr/>
            </a:pPr>
            <a:endParaRPr lang="es-MX" sz="2400" dirty="0">
              <a:solidFill>
                <a:srgbClr val="002060"/>
              </a:solidFill>
            </a:endParaRPr>
          </a:p>
          <a:p>
            <a:pPr fontAlgn="auto">
              <a:spcBef>
                <a:spcPts val="0"/>
              </a:spcBef>
              <a:spcAft>
                <a:spcPts val="0"/>
              </a:spcAft>
              <a:defRPr/>
            </a:pPr>
            <a:endParaRPr lang="es-MX" sz="2400" dirty="0">
              <a:solidFill>
                <a:srgbClr val="002060"/>
              </a:solidFill>
            </a:endParaRPr>
          </a:p>
          <a:p>
            <a:pPr fontAlgn="auto">
              <a:spcBef>
                <a:spcPts val="0"/>
              </a:spcBef>
              <a:spcAft>
                <a:spcPts val="0"/>
              </a:spcAft>
              <a:defRPr/>
            </a:pPr>
            <a:endParaRPr lang="es-MX" sz="2400" dirty="0">
              <a:solidFill>
                <a:srgbClr val="002060"/>
              </a:solidFill>
            </a:endParaRPr>
          </a:p>
        </p:txBody>
      </p:sp>
      <p:pic>
        <p:nvPicPr>
          <p:cNvPr id="16" name="Imagen 15">
            <a:extLst>
              <a:ext uri="{FF2B5EF4-FFF2-40B4-BE49-F238E27FC236}">
                <a16:creationId xmlns:a16="http://schemas.microsoft.com/office/drawing/2014/main" id="{4E2E08B2-4208-BE50-E37E-FF7831BEEB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20" name="Google Shape;174;p8">
            <a:extLst>
              <a:ext uri="{FF2B5EF4-FFF2-40B4-BE49-F238E27FC236}">
                <a16:creationId xmlns:a16="http://schemas.microsoft.com/office/drawing/2014/main" id="{EB2A486B-CDCA-A9F6-6604-BDF0F5347352}"/>
              </a:ext>
            </a:extLst>
          </p:cNvPr>
          <p:cNvSpPr txBox="1"/>
          <p:nvPr/>
        </p:nvSpPr>
        <p:spPr>
          <a:xfrm>
            <a:off x="2242382" y="381327"/>
            <a:ext cx="5485619"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dirty="0">
                <a:solidFill>
                  <a:srgbClr val="123258"/>
                </a:solidFill>
              </a:rPr>
              <a:t>FINALIDAD </a:t>
            </a:r>
            <a:r>
              <a:rPr lang="es-ES" sz="2800" b="1" dirty="0">
                <a:solidFill>
                  <a:srgbClr val="123258"/>
                </a:solidFill>
                <a:latin typeface="Arial"/>
                <a:ea typeface="Arial"/>
                <a:cs typeface="Arial"/>
                <a:sym typeface="Arial"/>
              </a:rPr>
              <a:t>AUDITORIA DE GTH</a:t>
            </a:r>
            <a:endParaRPr sz="2800" b="1" dirty="0">
              <a:solidFill>
                <a:srgbClr val="123258"/>
              </a:solidFill>
              <a:latin typeface="Arial"/>
              <a:ea typeface="Arial"/>
              <a:cs typeface="Arial"/>
              <a:sym typeface="Arial"/>
            </a:endParaRPr>
          </a:p>
        </p:txBody>
      </p:sp>
      <p:pic>
        <p:nvPicPr>
          <p:cNvPr id="2" name="Imagen 1">
            <a:extLst>
              <a:ext uri="{FF2B5EF4-FFF2-40B4-BE49-F238E27FC236}">
                <a16:creationId xmlns:a16="http://schemas.microsoft.com/office/drawing/2014/main" id="{D9E73EED-3880-B822-E629-C09EC6C537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080" t="31111" b="33121"/>
          <a:stretch/>
        </p:blipFill>
        <p:spPr>
          <a:xfrm rot="2244506" flipH="1">
            <a:off x="-1799105" y="-1144409"/>
            <a:ext cx="3453627" cy="2751853"/>
          </a:xfrm>
          <a:prstGeom prst="rect">
            <a:avLst/>
          </a:prstGeom>
        </p:spPr>
      </p:pic>
      <p:pic>
        <p:nvPicPr>
          <p:cNvPr id="3" name="Imagen 2">
            <a:extLst>
              <a:ext uri="{FF2B5EF4-FFF2-40B4-BE49-F238E27FC236}">
                <a16:creationId xmlns:a16="http://schemas.microsoft.com/office/drawing/2014/main" id="{B7446A21-83A8-585B-5E58-9DE7C43C29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766746" y="3183873"/>
            <a:ext cx="1628989" cy="1776837"/>
          </a:xfrm>
          <a:prstGeom prst="rect">
            <a:avLst/>
          </a:prstGeom>
        </p:spPr>
      </p:pic>
      <p:pic>
        <p:nvPicPr>
          <p:cNvPr id="4" name="Imagen 3">
            <a:extLst>
              <a:ext uri="{FF2B5EF4-FFF2-40B4-BE49-F238E27FC236}">
                <a16:creationId xmlns:a16="http://schemas.microsoft.com/office/drawing/2014/main" id="{B203D2E1-1621-EAAF-CE8A-58FFB25A500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322" r="44843"/>
          <a:stretch/>
        </p:blipFill>
        <p:spPr>
          <a:xfrm>
            <a:off x="6397471" y="5296727"/>
            <a:ext cx="3044843" cy="2309631"/>
          </a:xfrm>
          <a:prstGeom prst="rect">
            <a:avLst/>
          </a:prstGeom>
        </p:spPr>
      </p:pic>
      <p:pic>
        <p:nvPicPr>
          <p:cNvPr id="5" name="Imagen 4">
            <a:extLst>
              <a:ext uri="{FF2B5EF4-FFF2-40B4-BE49-F238E27FC236}">
                <a16:creationId xmlns:a16="http://schemas.microsoft.com/office/drawing/2014/main" id="{1B22B03D-5591-3524-1F4F-CB932775553E}"/>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384921" y="5741533"/>
            <a:ext cx="688874" cy="985662"/>
          </a:xfrm>
          <a:prstGeom prst="rect">
            <a:avLst/>
          </a:prstGeom>
        </p:spPr>
      </p:pic>
    </p:spTree>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2629</Words>
  <Application>Microsoft Office PowerPoint</Application>
  <PresentationFormat>Presentación en pantalla (4:3)</PresentationFormat>
  <Paragraphs>235</Paragraphs>
  <Slides>38</Slides>
  <Notes>33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38</vt:i4>
      </vt:variant>
    </vt:vector>
  </HeadingPairs>
  <TitlesOfParts>
    <vt:vector size="43" baseType="lpstr">
      <vt:lpstr>Arial</vt:lpstr>
      <vt:lpstr>Calibri</vt:lpstr>
      <vt:lpstr>Noto Sans Symbols</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HP</cp:lastModifiedBy>
  <cp:revision>4</cp:revision>
  <dcterms:created xsi:type="dcterms:W3CDTF">2020-10-06T22:21:33Z</dcterms:created>
  <dcterms:modified xsi:type="dcterms:W3CDTF">2023-01-10T17:00:07Z</dcterms:modified>
</cp:coreProperties>
</file>